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448" r:id="rId3"/>
    <p:sldId id="460" r:id="rId4"/>
    <p:sldId id="464" r:id="rId5"/>
    <p:sldId id="465" r:id="rId6"/>
    <p:sldId id="466" r:id="rId7"/>
    <p:sldId id="467" r:id="rId8"/>
    <p:sldId id="462" r:id="rId9"/>
    <p:sldId id="470" r:id="rId10"/>
    <p:sldId id="468" r:id="rId11"/>
    <p:sldId id="461" r:id="rId12"/>
    <p:sldId id="475" r:id="rId13"/>
    <p:sldId id="483" r:id="rId14"/>
    <p:sldId id="493" r:id="rId15"/>
    <p:sldId id="492" r:id="rId16"/>
    <p:sldId id="494" r:id="rId17"/>
    <p:sldId id="527" r:id="rId18"/>
    <p:sldId id="528" r:id="rId19"/>
    <p:sldId id="529" r:id="rId20"/>
    <p:sldId id="530" r:id="rId21"/>
    <p:sldId id="531" r:id="rId22"/>
    <p:sldId id="532" r:id="rId23"/>
    <p:sldId id="533" r:id="rId24"/>
    <p:sldId id="534" r:id="rId25"/>
    <p:sldId id="535" r:id="rId26"/>
    <p:sldId id="536" r:id="rId27"/>
    <p:sldId id="537" r:id="rId28"/>
    <p:sldId id="538" r:id="rId29"/>
    <p:sldId id="539" r:id="rId30"/>
    <p:sldId id="523" r:id="rId31"/>
    <p:sldId id="526" r:id="rId32"/>
    <p:sldId id="525" r:id="rId33"/>
    <p:sldId id="524" r:id="rId34"/>
    <p:sldId id="506" r:id="rId35"/>
    <p:sldId id="507" r:id="rId36"/>
    <p:sldId id="508" r:id="rId37"/>
    <p:sldId id="509" r:id="rId38"/>
    <p:sldId id="510" r:id="rId39"/>
    <p:sldId id="511" r:id="rId40"/>
    <p:sldId id="512" r:id="rId41"/>
    <p:sldId id="513" r:id="rId42"/>
    <p:sldId id="514" r:id="rId43"/>
    <p:sldId id="515" r:id="rId44"/>
    <p:sldId id="516" r:id="rId45"/>
    <p:sldId id="517" r:id="rId46"/>
    <p:sldId id="518" r:id="rId47"/>
    <p:sldId id="519" r:id="rId48"/>
    <p:sldId id="520" r:id="rId49"/>
    <p:sldId id="521" r:id="rId50"/>
    <p:sldId id="474" r:id="rId51"/>
    <p:sldId id="476" r:id="rId52"/>
    <p:sldId id="478" r:id="rId53"/>
    <p:sldId id="477" r:id="rId54"/>
    <p:sldId id="472" r:id="rId55"/>
    <p:sldId id="471" r:id="rId56"/>
    <p:sldId id="482" r:id="rId57"/>
    <p:sldId id="481" r:id="rId58"/>
    <p:sldId id="488" r:id="rId59"/>
    <p:sldId id="480" r:id="rId60"/>
    <p:sldId id="487" r:id="rId61"/>
    <p:sldId id="486" r:id="rId62"/>
    <p:sldId id="485" r:id="rId63"/>
    <p:sldId id="484" r:id="rId64"/>
    <p:sldId id="479" r:id="rId65"/>
    <p:sldId id="489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CB3F74A-ABB2-4A13-982F-D6923BAFE535}">
          <p14:sldIdLst>
            <p14:sldId id="448"/>
            <p14:sldId id="460"/>
            <p14:sldId id="464"/>
            <p14:sldId id="465"/>
            <p14:sldId id="466"/>
            <p14:sldId id="467"/>
            <p14:sldId id="462"/>
            <p14:sldId id="470"/>
            <p14:sldId id="468"/>
            <p14:sldId id="461"/>
            <p14:sldId id="475"/>
            <p14:sldId id="483"/>
            <p14:sldId id="493"/>
            <p14:sldId id="492"/>
            <p14:sldId id="494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23"/>
            <p14:sldId id="526"/>
            <p14:sldId id="525"/>
            <p14:sldId id="524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474"/>
            <p14:sldId id="476"/>
            <p14:sldId id="478"/>
            <p14:sldId id="477"/>
            <p14:sldId id="472"/>
            <p14:sldId id="471"/>
            <p14:sldId id="482"/>
            <p14:sldId id="481"/>
            <p14:sldId id="488"/>
            <p14:sldId id="480"/>
            <p14:sldId id="487"/>
            <p14:sldId id="486"/>
            <p14:sldId id="485"/>
            <p14:sldId id="484"/>
            <p14:sldId id="479"/>
            <p14:sldId id="48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57" autoAdjust="0"/>
    <p:restoredTop sz="94660" autoAdjust="0"/>
  </p:normalViewPr>
  <p:slideViewPr>
    <p:cSldViewPr>
      <p:cViewPr varScale="1">
        <p:scale>
          <a:sx n="97" d="100"/>
          <a:sy n="97" d="100"/>
        </p:scale>
        <p:origin x="-114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51E14D8-27FC-4857-B8BE-9652DA6E81FB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99973B5-FCC8-4F86-B068-D81D0A0C7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67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9973B5-FCC8-4F86-B068-D81D0A0C73A4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8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CD401-0B08-4657-9D4F-0B93134B118B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22A99-165E-4536-9480-9148AC1B8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783" y="250553"/>
            <a:ext cx="5512083" cy="946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68EC0-D8AF-4401-BB1D-DEC5632291DB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4CF0-7C6A-43FE-8A83-9FC6554C9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8F9DF-E679-4133-988E-08FBE2F29233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8F58-1860-424C-A45C-4C21FA019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8110F-BFC7-40EF-AFC4-37413D4E938B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CD994112-1778-46EE-B77A-DB8F1BCBF4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9691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9D52C-52F2-46E6-BAC7-074E7EC93FAC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29219360-B5BB-41BE-8FAD-65B0EDE615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8462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8" name="Прямоугольник 25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9" name="Прямоугольник 26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770F8-70AA-4A38-919D-7C39C1E6F936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33B86BA3-9BBF-44B5-909C-7E768576DE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362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903FC-582A-4047-BDFA-434CCF33655B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7BFA3-6A00-40F1-B81A-9866B5A35F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0438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0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1" name="Прямоугольник 2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767E-3174-43BE-8BC4-AB07FC840DB0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E1A984C9-DF4D-4A21-89AF-B2FC481E9B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7658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6FAD9-EBA5-4421-9E23-92B412498E23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46E84FCF-2B45-411D-91CB-F919E04CCD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90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4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5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34A02-4F3A-445B-8064-0215F253F46F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37AB48-2D4E-43A4-93C3-6DD567D35B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268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2118A316-0CEA-4584-AD59-32A30A512E0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6B4F-6AA9-4EDC-9FD5-8C6AA0769203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28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3480" y="1624012"/>
            <a:ext cx="8229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5E0FC-4773-4F42-BB26-474A7DFBFA9F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44D73-A346-45F0-AD6E-0B3F35684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8532440" y="0"/>
            <a:ext cx="0" cy="6884988"/>
          </a:xfrm>
          <a:prstGeom prst="line">
            <a:avLst/>
          </a:prstGeom>
          <a:ln w="25400">
            <a:solidFill>
              <a:srgbClr val="E02C1E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783" y="29963"/>
            <a:ext cx="5512083" cy="946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9446ABC3-8E00-4ABA-87C1-5292F1AD967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A2C1D-C65F-4975-A7F9-9D10C40A04C4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940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E8F2B-3C07-4947-849E-68203A224527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D6263-77DD-422B-ADEA-E3846D2874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7053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AACFDE04-B506-494F-82B2-49F111CC269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37D6E-16A7-485E-AC15-E85B5AE3441D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893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039-EA09-4194-8605-86FB7F8B622D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5653A-42CD-4D24-87DF-84D12EB3F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8532440" y="-27384"/>
            <a:ext cx="0" cy="6884988"/>
          </a:xfrm>
          <a:prstGeom prst="line">
            <a:avLst/>
          </a:prstGeom>
          <a:ln w="25400">
            <a:solidFill>
              <a:srgbClr val="E02C1E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783" y="29963"/>
            <a:ext cx="5512083" cy="946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9A85-37AF-4866-83FF-FE54742244BB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8067A-A19C-4167-8917-20D9A5E3A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8F8EE-2A13-4C6D-9965-EBE387035AE7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83821-6517-41BA-91CB-411D6FD04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71741-DE5D-4685-9422-9754141C71AF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FDE4F-5041-48B0-9F99-DF057B61A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93BD-8082-40CB-B98E-87C240208846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21B8C-8E4E-4635-9C3E-65D19D21D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34A4C-0FBF-45FB-834D-86594507D468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FF398-7450-43A9-ACC2-207200552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8480-F5AB-464E-81DB-93E793C1B92E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E9D3F-495B-4D3C-A0EE-E5AFDDDEE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0982A6-EE62-4E23-98F5-350CBBFB50FE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94138BF-033B-4EC1-B68D-B6B76C4D7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ru-RU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334A9AFC-F94A-4070-A5A6-9329F3D030AB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7B9899"/>
                </a:solidFill>
              </a:defRPr>
            </a:lvl1pPr>
          </a:lstStyle>
          <a:p>
            <a:fld id="{E3A2BB2B-91C9-49E8-846F-50C00BE805D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4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152830" y="1484784"/>
            <a:ext cx="881165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5200" b="1" i="1" dirty="0">
                <a:solidFill>
                  <a:srgbClr val="262673"/>
                </a:solidFill>
                <a:latin typeface="Monotype Corsiva" pitchFamily="66" charset="0"/>
              </a:rPr>
              <a:t>Интегрированный </a:t>
            </a:r>
          </a:p>
          <a:p>
            <a:pPr algn="ctr"/>
            <a:r>
              <a:rPr lang="ru-RU" altLang="ru-RU" sz="5200" b="1" i="1" dirty="0">
                <a:solidFill>
                  <a:srgbClr val="262673"/>
                </a:solidFill>
                <a:latin typeface="Monotype Corsiva" pitchFamily="66" charset="0"/>
              </a:rPr>
              <a:t>литературно </a:t>
            </a:r>
            <a:r>
              <a:rPr lang="en-US" altLang="ru-RU" sz="5200" b="1" i="1" dirty="0">
                <a:solidFill>
                  <a:srgbClr val="262673"/>
                </a:solidFill>
                <a:latin typeface="Monotype Corsiva" pitchFamily="66" charset="0"/>
              </a:rPr>
              <a:t>-</a:t>
            </a:r>
            <a:r>
              <a:rPr lang="ru-RU" altLang="ru-RU" sz="5200" b="1" i="1" dirty="0">
                <a:solidFill>
                  <a:srgbClr val="262673"/>
                </a:solidFill>
                <a:latin typeface="Monotype Corsiva" pitchFamily="66" charset="0"/>
              </a:rPr>
              <a:t> математический </a:t>
            </a:r>
          </a:p>
          <a:p>
            <a:pPr algn="ctr"/>
            <a:r>
              <a:rPr lang="ru-RU" altLang="ru-RU" sz="5200" b="1" i="1" dirty="0">
                <a:solidFill>
                  <a:srgbClr val="262673"/>
                </a:solidFill>
                <a:latin typeface="Monotype Corsiva" pitchFamily="66" charset="0"/>
              </a:rPr>
              <a:t>курс</a:t>
            </a:r>
          </a:p>
          <a:p>
            <a:pPr algn="ctr"/>
            <a:r>
              <a:rPr lang="ru-RU" altLang="ru-RU" sz="6000" b="1" i="1" dirty="0">
                <a:solidFill>
                  <a:srgbClr val="262673"/>
                </a:solidFill>
                <a:latin typeface="Monotype Corsiva" pitchFamily="66" charset="0"/>
              </a:rPr>
              <a:t>«От мифа до </a:t>
            </a:r>
            <a:r>
              <a:rPr lang="ru-RU" altLang="ru-RU" sz="6000" b="1" i="1" dirty="0" err="1">
                <a:solidFill>
                  <a:srgbClr val="262673"/>
                </a:solidFill>
                <a:latin typeface="Monotype Corsiva" pitchFamily="66" charset="0"/>
              </a:rPr>
              <a:t>фэнтези</a:t>
            </a:r>
            <a:r>
              <a:rPr lang="ru-RU" altLang="ru-RU" sz="6000" b="1" i="1" dirty="0">
                <a:solidFill>
                  <a:srgbClr val="262673"/>
                </a:solidFill>
                <a:latin typeface="Monotype Corsiva" pitchFamily="66" charset="0"/>
              </a:rPr>
              <a:t>»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01219" y="5355767"/>
            <a:ext cx="8229600" cy="15122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ru-RU" sz="2400" b="1" i="1" kern="0" dirty="0" err="1"/>
              <a:t>Полникова</a:t>
            </a:r>
            <a:r>
              <a:rPr lang="ru-RU" sz="2400" b="1" i="1" kern="0" dirty="0"/>
              <a:t> Марина Юрьевна</a:t>
            </a:r>
            <a:r>
              <a:rPr lang="ru-RU" sz="2400" i="1" kern="0" dirty="0"/>
              <a:t>, </a:t>
            </a:r>
            <a:r>
              <a:rPr lang="ru-RU" sz="2400" i="1" kern="0" dirty="0" err="1"/>
              <a:t>засл</a:t>
            </a:r>
            <a:r>
              <a:rPr lang="ru-RU" sz="2400" i="1" kern="0" dirty="0"/>
              <a:t>. учитель  РФ, </a:t>
            </a:r>
          </a:p>
          <a:p>
            <a:pPr eaLnBrk="1" hangingPunct="1">
              <a:defRPr/>
            </a:pPr>
            <a:r>
              <a:rPr lang="ru-RU" sz="2400" i="1" kern="0" dirty="0"/>
              <a:t>учитель высшей категории лицея № 369 </a:t>
            </a:r>
          </a:p>
          <a:p>
            <a:pPr eaLnBrk="1" hangingPunct="1">
              <a:defRPr/>
            </a:pPr>
            <a:r>
              <a:rPr lang="ru-RU" sz="2400" i="1" kern="0" dirty="0"/>
              <a:t>г. Санкт-Петербурга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07524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/>
              <a:t>5. Индивидуально-групповая форма.</a:t>
            </a:r>
          </a:p>
          <a:p>
            <a:pPr marL="0" indent="0">
              <a:buNone/>
            </a:pPr>
            <a:r>
              <a:rPr lang="ru-RU" sz="2400" dirty="0"/>
              <a:t>В группе происходит распределение ролей между членами группы, каждый выполняет часть общей работы. Результат обсуждается , а затем представляется классу. Оптимальным составом считается группа из 3-5 человек с разным уровнем способностей и подготовки.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b="1" i="1" dirty="0"/>
              <a:t>6. Дифференцированно-групповая  форма.</a:t>
            </a:r>
          </a:p>
          <a:p>
            <a:pPr marL="0" indent="0">
              <a:buNone/>
            </a:pPr>
            <a:r>
              <a:rPr lang="ru-RU" sz="2400" dirty="0"/>
              <a:t>В группу набираются учащиеся с примерно равными учебными способностями (группа 1 уровня, 2-го уровня...). Задача дифференцируется по уровню сложности (базовый, частично-поисковый, творческий) или по количеству 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1984718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075240" cy="5256584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/>
              <a:t>7. Прием «лови ошибку».</a:t>
            </a:r>
          </a:p>
          <a:p>
            <a:pPr marL="0" indent="0">
              <a:buNone/>
            </a:pPr>
            <a:r>
              <a:rPr lang="ru-RU" sz="2200" dirty="0"/>
              <a:t>Учитель раздает ученикам или паре (группе) заранее решенные задачи, где намеренно допущены ошибки. Задача учеников - найти их и исправить.</a:t>
            </a:r>
          </a:p>
          <a:p>
            <a:pPr marL="0" indent="0">
              <a:buNone/>
            </a:pPr>
            <a:r>
              <a:rPr lang="ru-RU" sz="2400" b="1" i="1" dirty="0"/>
              <a:t>8. Прием «</a:t>
            </a:r>
            <a:r>
              <a:rPr lang="ru-RU" sz="2400" b="1" i="1" dirty="0" err="1"/>
              <a:t>синквейн</a:t>
            </a:r>
            <a:r>
              <a:rPr lang="ru-RU" sz="2400" b="1" i="1" dirty="0"/>
              <a:t>».</a:t>
            </a:r>
          </a:p>
          <a:p>
            <a:pPr marL="0" indent="0">
              <a:buNone/>
            </a:pPr>
            <a:r>
              <a:rPr lang="ru-RU" sz="2200" dirty="0"/>
              <a:t>Стихотворение из пяти строк, цель которого - синтезировать, обобщить информацию по теме:</a:t>
            </a:r>
          </a:p>
          <a:p>
            <a:pPr marL="400050" lvl="1" indent="0">
              <a:buNone/>
            </a:pPr>
            <a:r>
              <a:rPr lang="ru-RU" sz="2200" dirty="0"/>
              <a:t>стр. Тема выраженная одним словом - существительным.</a:t>
            </a:r>
          </a:p>
          <a:p>
            <a:pPr marL="400050" lvl="1" indent="0">
              <a:buNone/>
            </a:pPr>
            <a:r>
              <a:rPr lang="ru-RU" sz="2200" dirty="0"/>
              <a:t>стр. Описание темы двумя прилагательными или причастиями.</a:t>
            </a:r>
          </a:p>
          <a:p>
            <a:pPr marL="400050" lvl="1" indent="0">
              <a:buNone/>
            </a:pPr>
            <a:r>
              <a:rPr lang="ru-RU" sz="2200" dirty="0"/>
              <a:t>стр. Описание действия в рамках темы тремя словами -глаголами или деепричастиями.</a:t>
            </a:r>
          </a:p>
          <a:p>
            <a:pPr marL="400050" lvl="1" indent="0">
              <a:buNone/>
            </a:pPr>
            <a:r>
              <a:rPr lang="ru-RU" sz="2200" dirty="0"/>
              <a:t>стр. Фраза из четырех слов, выражающая отношение автора к теме. 5 стр. Одно слово - синоним к первому повторяющее суть темы.</a:t>
            </a:r>
          </a:p>
        </p:txBody>
      </p:sp>
    </p:spTree>
    <p:extLst>
      <p:ext uri="{BB962C8B-B14F-4D97-AF65-F5344CB8AC3E}">
        <p14:creationId xmlns:p14="http://schemas.microsoft.com/office/powerpoint/2010/main" val="247521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43528"/>
            <a:ext cx="8229600" cy="1389328"/>
          </a:xfrm>
        </p:spPr>
        <p:txBody>
          <a:bodyPr/>
          <a:lstStyle/>
          <a:p>
            <a:r>
              <a:rPr lang="ru-RU" sz="6600" b="1" dirty="0"/>
              <a:t>ДИСК</a:t>
            </a:r>
          </a:p>
        </p:txBody>
      </p:sp>
      <p:pic>
        <p:nvPicPr>
          <p:cNvPr id="1026" name="Picture 2" descr="C:\Users\59D5~1\AppData\Local\Temp\SNAGHTML58cec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320481" cy="42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98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468313" y="2430463"/>
            <a:ext cx="8229600" cy="114300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ylfaen" pitchFamily="18" charset="0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2108200"/>
            <a:ext cx="7772400" cy="1752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400" b="1" dirty="0">
                <a:latin typeface="Sylfaen" pitchFamily="18" charset="0"/>
              </a:rPr>
              <a:t>Льюис Кэрролл</a:t>
            </a:r>
            <a:br>
              <a:rPr lang="ru-RU" altLang="ru-RU" sz="4400" b="1" dirty="0">
                <a:latin typeface="Sylfaen" pitchFamily="18" charset="0"/>
              </a:rPr>
            </a:br>
            <a:r>
              <a:rPr lang="ru-RU" altLang="ru-RU" sz="4400" b="1" dirty="0">
                <a:solidFill>
                  <a:srgbClr val="0070C0"/>
                </a:solidFill>
                <a:latin typeface="Sylfaen" pitchFamily="18" charset="0"/>
              </a:rPr>
              <a:t>(Чарльз </a:t>
            </a:r>
            <a:r>
              <a:rPr lang="ru-RU" altLang="ru-RU" sz="4400" b="1" dirty="0" err="1">
                <a:solidFill>
                  <a:srgbClr val="0070C0"/>
                </a:solidFill>
                <a:latin typeface="Sylfaen" pitchFamily="18" charset="0"/>
              </a:rPr>
              <a:t>Латуидж</a:t>
            </a:r>
            <a:r>
              <a:rPr lang="ru-RU" altLang="ru-RU" sz="4400" b="1" dirty="0">
                <a:solidFill>
                  <a:srgbClr val="0070C0"/>
                </a:solidFill>
                <a:latin typeface="Sylfaen" pitchFamily="18" charset="0"/>
              </a:rPr>
              <a:t> Доджсон)</a:t>
            </a:r>
            <a:br>
              <a:rPr lang="ru-RU" altLang="ru-RU" sz="4400" b="1" dirty="0">
                <a:solidFill>
                  <a:srgbClr val="0070C0"/>
                </a:solidFill>
                <a:latin typeface="Sylfaen" pitchFamily="18" charset="0"/>
              </a:rPr>
            </a:br>
            <a:r>
              <a:rPr lang="ru-RU" altLang="ru-RU" sz="4400" b="1" dirty="0">
                <a:latin typeface="Sylfaen" pitchFamily="18" charset="0"/>
              </a:rPr>
              <a:t/>
            </a:r>
            <a:br>
              <a:rPr lang="ru-RU" altLang="ru-RU" sz="4400" b="1" dirty="0">
                <a:latin typeface="Sylfaen" pitchFamily="18" charset="0"/>
              </a:rPr>
            </a:br>
            <a:r>
              <a:rPr lang="ru-RU" altLang="ru-RU" sz="4400" b="1" dirty="0">
                <a:latin typeface="Sylfaen" pitchFamily="18" charset="0"/>
              </a:rPr>
              <a:t>английский писатель</a:t>
            </a:r>
            <a:br>
              <a:rPr lang="ru-RU" altLang="ru-RU" sz="4400" b="1" dirty="0">
                <a:latin typeface="Sylfaen" pitchFamily="18" charset="0"/>
              </a:rPr>
            </a:br>
            <a:r>
              <a:rPr lang="ru-RU" altLang="ru-RU" sz="4400" b="1" dirty="0">
                <a:latin typeface="Sylfaen" pitchFamily="18" charset="0"/>
              </a:rPr>
              <a:t>(1832 </a:t>
            </a:r>
            <a:r>
              <a:rPr lang="ru-RU" altLang="ru-RU" sz="4400" b="1">
                <a:latin typeface="Sylfaen" pitchFamily="18" charset="0"/>
              </a:rPr>
              <a:t>- 1898</a:t>
            </a:r>
            <a:r>
              <a:rPr lang="ru-RU" altLang="ru-RU" sz="4400" b="1" dirty="0">
                <a:latin typeface="Sylfaen" pitchFamily="18" charset="0"/>
              </a:rPr>
              <a:t>)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366838" y="4425950"/>
            <a:ext cx="0" cy="2873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06700" y="4425950"/>
            <a:ext cx="0" cy="2873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248150" y="4410075"/>
            <a:ext cx="0" cy="2873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688013" y="4410075"/>
            <a:ext cx="0" cy="2873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127875" y="4437063"/>
            <a:ext cx="0" cy="2873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042988" y="4600575"/>
            <a:ext cx="72009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111750" y="4545013"/>
            <a:ext cx="144463" cy="144462"/>
          </a:xfrm>
          <a:prstGeom prst="ellipse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ylfaen" panose="010A0502050306030303" pitchFamily="18" charset="0"/>
            </a:endParaRPr>
          </a:p>
        </p:txBody>
      </p:sp>
      <p:sp>
        <p:nvSpPr>
          <p:cNvPr id="14347" name="TextBox 19"/>
          <p:cNvSpPr txBox="1">
            <a:spLocks noChangeArrowheads="1"/>
          </p:cNvSpPr>
          <p:nvPr/>
        </p:nvSpPr>
        <p:spPr bwMode="auto">
          <a:xfrm>
            <a:off x="827088" y="4756150"/>
            <a:ext cx="107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1600 г.</a:t>
            </a:r>
          </a:p>
        </p:txBody>
      </p:sp>
      <p:sp>
        <p:nvSpPr>
          <p:cNvPr id="14348" name="TextBox 20"/>
          <p:cNvSpPr txBox="1">
            <a:spLocks noChangeArrowheads="1"/>
          </p:cNvSpPr>
          <p:nvPr/>
        </p:nvSpPr>
        <p:spPr bwMode="auto">
          <a:xfrm>
            <a:off x="2266950" y="4787900"/>
            <a:ext cx="108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1700 г.</a:t>
            </a:r>
          </a:p>
        </p:txBody>
      </p:sp>
      <p:sp>
        <p:nvSpPr>
          <p:cNvPr id="14349" name="TextBox 21"/>
          <p:cNvSpPr txBox="1">
            <a:spLocks noChangeArrowheads="1"/>
          </p:cNvSpPr>
          <p:nvPr/>
        </p:nvSpPr>
        <p:spPr bwMode="auto">
          <a:xfrm>
            <a:off x="3706813" y="4787900"/>
            <a:ext cx="1081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1800 г.</a:t>
            </a:r>
          </a:p>
        </p:txBody>
      </p:sp>
      <p:sp>
        <p:nvSpPr>
          <p:cNvPr id="14350" name="TextBox 22"/>
          <p:cNvSpPr txBox="1">
            <a:spLocks noChangeArrowheads="1"/>
          </p:cNvSpPr>
          <p:nvPr/>
        </p:nvSpPr>
        <p:spPr bwMode="auto">
          <a:xfrm>
            <a:off x="5165725" y="4787900"/>
            <a:ext cx="107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1900 г.</a:t>
            </a:r>
          </a:p>
        </p:txBody>
      </p:sp>
      <p:sp>
        <p:nvSpPr>
          <p:cNvPr id="14351" name="TextBox 23"/>
          <p:cNvSpPr txBox="1">
            <a:spLocks noChangeArrowheads="1"/>
          </p:cNvSpPr>
          <p:nvPr/>
        </p:nvSpPr>
        <p:spPr bwMode="auto">
          <a:xfrm>
            <a:off x="6588125" y="4797425"/>
            <a:ext cx="107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2000 г.</a:t>
            </a:r>
          </a:p>
        </p:txBody>
      </p:sp>
      <p:sp>
        <p:nvSpPr>
          <p:cNvPr id="14352" name="TextBox 24"/>
          <p:cNvSpPr txBox="1">
            <a:spLocks noChangeArrowheads="1"/>
          </p:cNvSpPr>
          <p:nvPr/>
        </p:nvSpPr>
        <p:spPr bwMode="auto">
          <a:xfrm>
            <a:off x="1519238" y="4040188"/>
            <a:ext cx="1081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17 в.</a:t>
            </a:r>
          </a:p>
        </p:txBody>
      </p:sp>
      <p:sp>
        <p:nvSpPr>
          <p:cNvPr id="14353" name="TextBox 25"/>
          <p:cNvSpPr txBox="1">
            <a:spLocks noChangeArrowheads="1"/>
          </p:cNvSpPr>
          <p:nvPr/>
        </p:nvSpPr>
        <p:spPr bwMode="auto">
          <a:xfrm>
            <a:off x="3022600" y="4005263"/>
            <a:ext cx="1081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18 в.</a:t>
            </a: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4391025" y="4005263"/>
            <a:ext cx="1081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19 в.</a:t>
            </a:r>
          </a:p>
        </p:txBody>
      </p:sp>
      <p:sp>
        <p:nvSpPr>
          <p:cNvPr id="14355" name="TextBox 27"/>
          <p:cNvSpPr txBox="1">
            <a:spLocks noChangeArrowheads="1"/>
          </p:cNvSpPr>
          <p:nvPr/>
        </p:nvSpPr>
        <p:spPr bwMode="auto">
          <a:xfrm>
            <a:off x="5957888" y="4005263"/>
            <a:ext cx="107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20 в.</a:t>
            </a:r>
          </a:p>
        </p:txBody>
      </p:sp>
      <p:sp>
        <p:nvSpPr>
          <p:cNvPr id="14356" name="TextBox 28"/>
          <p:cNvSpPr txBox="1">
            <a:spLocks noChangeArrowheads="1"/>
          </p:cNvSpPr>
          <p:nvPr/>
        </p:nvSpPr>
        <p:spPr bwMode="auto">
          <a:xfrm>
            <a:off x="7199313" y="4005263"/>
            <a:ext cx="1081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ylfaen" panose="010A0502050306030303" pitchFamily="18" charset="0"/>
                <a:cs typeface="Times New Roman" panose="02020603050405020304" pitchFamily="18" charset="0"/>
              </a:rPr>
              <a:t>21 в.</a:t>
            </a:r>
          </a:p>
        </p:txBody>
      </p:sp>
    </p:spTree>
    <p:extLst>
      <p:ext uri="{BB962C8B-B14F-4D97-AF65-F5344CB8AC3E}">
        <p14:creationId xmlns:p14="http://schemas.microsoft.com/office/powerpoint/2010/main" val="237913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250825" y="230188"/>
            <a:ext cx="8642350" cy="1470025"/>
          </a:xfrm>
        </p:spPr>
        <p:txBody>
          <a:bodyPr/>
          <a:lstStyle/>
          <a:p>
            <a:pPr eaLnBrk="1" hangingPunct="1"/>
            <a:r>
              <a:rPr lang="ru-RU" altLang="ru-RU" sz="8000" b="1">
                <a:solidFill>
                  <a:srgbClr val="0070C0"/>
                </a:solidFill>
                <a:latin typeface="Sylfaen" panose="010A0502050306030303" pitchFamily="18" charset="0"/>
              </a:rPr>
              <a:t>Льюис Кэрролл</a:t>
            </a:r>
          </a:p>
        </p:txBody>
      </p:sp>
      <p:pic>
        <p:nvPicPr>
          <p:cNvPr id="13315" name="Picture 2" descr="C:\Users\BaranovaJA\Desktop\Новая папка (2)\19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9138"/>
            <a:ext cx="7199313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зррол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9034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5000" b="1">
                <a:solidFill>
                  <a:srgbClr val="7B9899"/>
                </a:solidFill>
                <a:latin typeface="Sylfaen" panose="010A0502050306030303" pitchFamily="18" charset="0"/>
              </a:rPr>
              <a:t>Книги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ru-RU" altLang="ru-RU" sz="3600">
                <a:latin typeface="Sylfaen" panose="010A0502050306030303" pitchFamily="18" charset="0"/>
              </a:rPr>
              <a:t>«Алиса в стране чудес» (1865)</a:t>
            </a:r>
          </a:p>
          <a:p>
            <a:pPr eaLnBrk="1" hangingPunct="1"/>
            <a:r>
              <a:rPr lang="ru-RU" altLang="ru-RU" sz="3600">
                <a:latin typeface="Sylfaen" panose="010A0502050306030303" pitchFamily="18" charset="0"/>
              </a:rPr>
              <a:t>«Алиса в Зазеркалье» (1871)</a:t>
            </a:r>
          </a:p>
          <a:p>
            <a:pPr eaLnBrk="1" hangingPunct="1"/>
            <a:r>
              <a:rPr lang="ru-RU" altLang="ru-RU" sz="3600">
                <a:latin typeface="Sylfaen" panose="010A0502050306030303" pitchFamily="18" charset="0"/>
              </a:rPr>
              <a:t>«Охота Ворчуна»</a:t>
            </a:r>
          </a:p>
          <a:p>
            <a:pPr eaLnBrk="1" hangingPunct="1"/>
            <a:r>
              <a:rPr lang="ru-RU" altLang="ru-RU" sz="3600">
                <a:latin typeface="Sylfaen" panose="010A0502050306030303" pitchFamily="18" charset="0"/>
              </a:rPr>
              <a:t>«Сильвия и Бруно»</a:t>
            </a:r>
          </a:p>
          <a:p>
            <a:pPr eaLnBrk="1" hangingPunct="1"/>
            <a:r>
              <a:rPr lang="ru-RU" altLang="ru-RU" sz="3600">
                <a:latin typeface="Sylfaen" panose="010A0502050306030303" pitchFamily="18" charset="0"/>
              </a:rPr>
              <a:t>«Русский дневник»</a:t>
            </a:r>
          </a:p>
        </p:txBody>
      </p:sp>
    </p:spTree>
    <p:extLst>
      <p:ext uri="{BB962C8B-B14F-4D97-AF65-F5344CB8AC3E}">
        <p14:creationId xmlns:p14="http://schemas.microsoft.com/office/powerpoint/2010/main" val="358155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/>
          <a:lstStyle/>
          <a:p>
            <a:r>
              <a:rPr lang="ru-RU" sz="5400" b="1" dirty="0"/>
              <a:t>СБОРНИК 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3204689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r>
              <a:rPr lang="ru-RU" dirty="0"/>
              <a:t>Трудные слова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90133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sz="2400" dirty="0"/>
              <a:t>МИРОВОЗЗРЕНИЕ, -я, ср. Система взглядов, воззрений на природу и общество. || прилагательное мировоззренческий, -</a:t>
            </a:r>
            <a:r>
              <a:rPr lang="ru-RU" sz="2400" dirty="0" err="1"/>
              <a:t>ая</a:t>
            </a:r>
            <a:r>
              <a:rPr lang="ru-RU" sz="2400" dirty="0"/>
              <a:t>, -</a:t>
            </a:r>
            <a:r>
              <a:rPr lang="ru-RU" sz="2400" dirty="0" err="1"/>
              <a:t>ое</a:t>
            </a:r>
            <a:r>
              <a:rPr lang="ru-RU" sz="2400" dirty="0"/>
              <a:t>.</a:t>
            </a:r>
            <a:endParaRPr lang="en-US" sz="2400" dirty="0"/>
          </a:p>
          <a:p>
            <a:pPr marL="0" indent="0">
              <a:spcBef>
                <a:spcPts val="1200"/>
              </a:spcBef>
              <a:buNone/>
            </a:pPr>
            <a:endParaRPr lang="ru-RU" sz="2400" dirty="0"/>
          </a:p>
          <a:p>
            <a:pPr>
              <a:spcBef>
                <a:spcPts val="1200"/>
              </a:spcBef>
            </a:pPr>
            <a:r>
              <a:rPr lang="ru-RU" sz="2400" dirty="0"/>
              <a:t>ФЕЕРИЯ [</a:t>
            </a:r>
            <a:r>
              <a:rPr lang="en-US" sz="2400" dirty="0"/>
              <a:t>”</a:t>
            </a:r>
            <a:r>
              <a:rPr lang="ru-RU" sz="2400" dirty="0"/>
              <a:t>ее</a:t>
            </a:r>
            <a:r>
              <a:rPr lang="en-US" sz="2400" dirty="0"/>
              <a:t>”</a:t>
            </a:r>
            <a:r>
              <a:rPr lang="ru-RU" sz="2400" dirty="0"/>
              <a:t> произносится как один полудолгий слог], -и, ж. 1. Театральное или цирковое представление сказочного содержания отличающееся пышной постановкой и сценическими эффектами (спец.). 2. перен. Волшебное, сказочное зрелище (книжное). Феерия зимнего леса. И прилагательное феерический, -</a:t>
            </a:r>
            <a:r>
              <a:rPr lang="ru-RU" sz="2400" dirty="0" err="1"/>
              <a:t>ая</a:t>
            </a:r>
            <a:r>
              <a:rPr lang="ru-RU" sz="2400" dirty="0"/>
              <a:t>, -</a:t>
            </a:r>
            <a:r>
              <a:rPr lang="ru-RU" sz="2400" dirty="0" err="1"/>
              <a:t>ое</a:t>
            </a:r>
            <a:r>
              <a:rPr lang="ru-RU" sz="2400" dirty="0"/>
              <a:t> (к 1 значение). Феерические эффекты.</a:t>
            </a:r>
          </a:p>
        </p:txBody>
      </p:sp>
    </p:spTree>
    <p:extLst>
      <p:ext uri="{BB962C8B-B14F-4D97-AF65-F5344CB8AC3E}">
        <p14:creationId xmlns:p14="http://schemas.microsoft.com/office/powerpoint/2010/main" val="3732834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400" b="1" dirty="0">
                <a:solidFill>
                  <a:srgbClr val="0070C0"/>
                </a:solidFill>
                <a:latin typeface="Sylfaen" panose="010A0502050306030303" pitchFamily="18" charset="0"/>
              </a:rPr>
              <a:t>Об авторе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250825" y="1358900"/>
            <a:ext cx="864235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/>
              <a:t>	</a:t>
            </a:r>
            <a:r>
              <a:rPr lang="ru-RU" altLang="ru-RU" sz="2500">
                <a:latin typeface="Sylfaen" panose="010A0502050306030303" pitchFamily="18" charset="0"/>
              </a:rPr>
              <a:t>Чарльз был третьим ребенком и старшим сыном в семье проповедника, где родилось четверо мальчиков и семь девочек.</a:t>
            </a:r>
          </a:p>
          <a:p>
            <a:pPr algn="just" eaLnBrk="1" hangingPunct="1"/>
            <a:r>
              <a:rPr lang="ru-RU" altLang="ru-RU" sz="2500">
                <a:latin typeface="Sylfaen" panose="010A0502050306030303" pitchFamily="18" charset="0"/>
              </a:rPr>
              <a:t>	Образованием сына до 12 лет занимался отец, затем была школа, колледж и Оксфордский университет. В университете юноша закончил два факультета – математический, а также классических языков и античной литературы.</a:t>
            </a:r>
          </a:p>
          <a:p>
            <a:pPr algn="just" eaLnBrk="1" hangingPunct="1"/>
            <a:r>
              <a:rPr lang="ru-RU" altLang="ru-RU" sz="2500">
                <a:latin typeface="Sylfaen" panose="010A0502050306030303" pitchFamily="18" charset="0"/>
              </a:rPr>
              <a:t>	После победы в престижном конкурсе университета, юноша был допущен к научной работе. Он обогатил математику рядом крупных открытий, основал математическую логику, стал профессором Оксфордского университета, где читал лекции почти 30 лет.</a:t>
            </a:r>
          </a:p>
        </p:txBody>
      </p:sp>
    </p:spTree>
    <p:extLst>
      <p:ext uri="{BB962C8B-B14F-4D97-AF65-F5344CB8AC3E}">
        <p14:creationId xmlns:p14="http://schemas.microsoft.com/office/powerpoint/2010/main" val="3441595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>
          <a:xfrm>
            <a:off x="250825" y="115888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Об авторе</a:t>
            </a: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95288" y="1773238"/>
            <a:ext cx="82073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500"/>
              </a:lnSpc>
            </a:pPr>
            <a:r>
              <a:rPr lang="ru-RU" altLang="ru-RU" sz="2400"/>
              <a:t>	</a:t>
            </a:r>
            <a:r>
              <a:rPr lang="ru-RU" altLang="ru-RU" sz="2600">
                <a:latin typeface="Sylfaen" panose="010A0502050306030303" pitchFamily="18" charset="0"/>
              </a:rPr>
              <a:t>Джонсон очень любил театр, увлекался фотографией, изобретал игры, шахматы для путешественников, приспособления для письма в темноте, писал юмористические стихи.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Когда он стал их публиковать, ему понадобился псевдоним. Он перевел своё имя на латынь – получилось Каролюс (Чарльз) Людовикус (Латуиджи). Потом поменял их местами и снова перевел на английский – получилось Льюис Кэрролл.</a:t>
            </a:r>
          </a:p>
        </p:txBody>
      </p:sp>
    </p:spTree>
    <p:extLst>
      <p:ext uri="{BB962C8B-B14F-4D97-AF65-F5344CB8AC3E}">
        <p14:creationId xmlns:p14="http://schemas.microsoft.com/office/powerpoint/2010/main" val="16547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7606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spc="-5" dirty="0">
                <a:latin typeface="Calibri" panose="020F0502020204030204" pitchFamily="34" charset="0"/>
                <a:cs typeface="Times New Roman"/>
              </a:rPr>
              <a:t>«Реши! </a:t>
            </a:r>
            <a:r>
              <a:rPr lang="ru-RU" sz="2800" spc="5" dirty="0">
                <a:latin typeface="Calibri" panose="020F0502020204030204" pitchFamily="34" charset="0"/>
                <a:cs typeface="Times New Roman"/>
              </a:rPr>
              <a:t>Читай-ка!» </a:t>
            </a:r>
            <a:r>
              <a:rPr lang="ru-RU" sz="2800" dirty="0">
                <a:latin typeface="Calibri" panose="020F0502020204030204" pitchFamily="34" charset="0"/>
                <a:cs typeface="Times New Roman"/>
              </a:rPr>
              <a:t>(1</a:t>
            </a:r>
            <a:r>
              <a:rPr lang="ru-RU" sz="2800" spc="355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ru-RU" sz="2800" spc="-5" dirty="0">
                <a:latin typeface="Calibri" panose="020F0502020204030204" pitchFamily="34" charset="0"/>
                <a:cs typeface="Times New Roman"/>
              </a:rPr>
              <a:t>класс)</a:t>
            </a:r>
            <a:endParaRPr lang="ru-RU" sz="2800" dirty="0">
              <a:latin typeface="Calibri" panose="020F0502020204030204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2800" spc="70" dirty="0">
                <a:latin typeface="Calibri" panose="020F0502020204030204" pitchFamily="34" charset="0"/>
                <a:cs typeface="Times New Roman"/>
              </a:rPr>
              <a:t>«ИКСиК</a:t>
            </a:r>
            <a:r>
              <a:rPr lang="ru-RU" sz="2800" spc="104" baseline="24691" dirty="0">
                <a:latin typeface="Calibri" panose="020F0502020204030204" pitchFamily="34" charset="0"/>
                <a:cs typeface="Arial"/>
              </a:rPr>
              <a:t>0</a:t>
            </a:r>
            <a:r>
              <a:rPr lang="ru-RU" sz="2800" spc="70" dirty="0">
                <a:latin typeface="Calibri" panose="020F0502020204030204" pitchFamily="34" charset="0"/>
                <a:cs typeface="Times New Roman"/>
              </a:rPr>
              <a:t>» </a:t>
            </a:r>
            <a:r>
              <a:rPr lang="ru-RU" sz="2800" spc="5" dirty="0">
                <a:latin typeface="Calibri" panose="020F0502020204030204" pitchFamily="34" charset="0"/>
                <a:cs typeface="Times New Roman"/>
              </a:rPr>
              <a:t>(2</a:t>
            </a:r>
            <a:r>
              <a:rPr lang="ru-RU" sz="2800" spc="-100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ru-RU" sz="2800" spc="5" dirty="0">
                <a:latin typeface="Calibri" panose="020F0502020204030204" pitchFamily="34" charset="0"/>
                <a:cs typeface="Times New Roman"/>
              </a:rPr>
              <a:t>класс)</a:t>
            </a:r>
            <a:endParaRPr lang="ru-RU" sz="2800" dirty="0">
              <a:latin typeface="Calibri" panose="020F0502020204030204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2800" spc="-5" dirty="0">
                <a:latin typeface="Calibri" panose="020F0502020204030204" pitchFamily="34" charset="0"/>
                <a:cs typeface="Times New Roman"/>
              </a:rPr>
              <a:t>«</a:t>
            </a:r>
            <a:r>
              <a:rPr lang="ru-RU" sz="2800" spc="-5" dirty="0" err="1">
                <a:latin typeface="Calibri" panose="020F0502020204030204" pitchFamily="34" charset="0"/>
                <a:cs typeface="Times New Roman"/>
              </a:rPr>
              <a:t>mr</a:t>
            </a:r>
            <a:r>
              <a:rPr lang="ru-RU" sz="2800" spc="-5" dirty="0">
                <a:latin typeface="Calibri" panose="020F0502020204030204" pitchFamily="34" charset="0"/>
                <a:cs typeface="Times New Roman"/>
              </a:rPr>
              <a:t>. Кэрролл </a:t>
            </a:r>
            <a:r>
              <a:rPr lang="ru-RU" sz="2800" spc="-250" dirty="0">
                <a:latin typeface="Calibri" panose="020F0502020204030204" pitchFamily="34" charset="0"/>
                <a:cs typeface="Arial"/>
              </a:rPr>
              <a:t>=  </a:t>
            </a:r>
            <a:r>
              <a:rPr lang="ru-RU" sz="2800" spc="5" dirty="0" err="1">
                <a:latin typeface="Calibri" panose="020F0502020204030204" pitchFamily="34" charset="0"/>
                <a:cs typeface="Times New Roman"/>
              </a:rPr>
              <a:t>mr</a:t>
            </a:r>
            <a:r>
              <a:rPr lang="ru-RU" sz="2800" spc="5" dirty="0">
                <a:latin typeface="Calibri" panose="020F0502020204030204" pitchFamily="34" charset="0"/>
                <a:cs typeface="Times New Roman"/>
              </a:rPr>
              <a:t>. </a:t>
            </a:r>
            <a:r>
              <a:rPr lang="ru-RU" sz="2800" spc="-5" dirty="0">
                <a:latin typeface="Calibri" panose="020F0502020204030204" pitchFamily="34" charset="0"/>
                <a:cs typeface="Times New Roman"/>
              </a:rPr>
              <a:t>Доджсон»  </a:t>
            </a:r>
            <a:r>
              <a:rPr lang="ru-RU" sz="2800" spc="15" dirty="0">
                <a:latin typeface="Calibri" panose="020F0502020204030204" pitchFamily="34" charset="0"/>
                <a:cs typeface="Times New Roman"/>
              </a:rPr>
              <a:t>(3</a:t>
            </a:r>
            <a:r>
              <a:rPr lang="ru-RU" sz="2800" spc="114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ru-RU" sz="2800" spc="-5" dirty="0">
                <a:latin typeface="Calibri" panose="020F0502020204030204" pitchFamily="34" charset="0"/>
                <a:cs typeface="Times New Roman"/>
              </a:rPr>
              <a:t>класс)</a:t>
            </a:r>
            <a:endParaRPr lang="ru-RU" sz="2800" dirty="0">
              <a:latin typeface="Calibri" panose="020F0502020204030204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2800" spc="10" dirty="0">
                <a:latin typeface="Calibri" panose="020F0502020204030204" pitchFamily="34" charset="0"/>
                <a:cs typeface="Times New Roman"/>
              </a:rPr>
              <a:t>«Приключения </a:t>
            </a:r>
            <a:r>
              <a:rPr lang="ru-RU" sz="2800" spc="15" dirty="0">
                <a:latin typeface="Calibri" panose="020F0502020204030204" pitchFamily="34" charset="0"/>
                <a:cs typeface="Times New Roman"/>
              </a:rPr>
              <a:t>с </a:t>
            </a:r>
            <a:r>
              <a:rPr lang="ru-RU" sz="2800" spc="-5" dirty="0">
                <a:latin typeface="Calibri" panose="020F0502020204030204" pitchFamily="34" charset="0"/>
                <a:cs typeface="Times New Roman"/>
              </a:rPr>
              <a:t>переменными»  </a:t>
            </a:r>
            <a:r>
              <a:rPr lang="ru-RU" sz="2800" spc="-15" dirty="0">
                <a:latin typeface="Calibri" panose="020F0502020204030204" pitchFamily="34" charset="0"/>
                <a:cs typeface="Times New Roman"/>
              </a:rPr>
              <a:t>(4</a:t>
            </a:r>
            <a:r>
              <a:rPr lang="ru-RU" sz="2800" spc="35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ru-RU" sz="2800" spc="5" dirty="0">
                <a:latin typeface="Calibri" panose="020F0502020204030204" pitchFamily="34" charset="0"/>
                <a:cs typeface="Times New Roman"/>
              </a:rPr>
              <a:t>класс)</a:t>
            </a:r>
            <a:endParaRPr lang="ru-RU" sz="2800" dirty="0">
              <a:latin typeface="Calibri" panose="020F0502020204030204" pitchFamily="34" charset="0"/>
              <a:cs typeface="Times New Roman"/>
            </a:endParaRPr>
          </a:p>
          <a:p>
            <a:pPr marL="742315" indent="0" algn="ctr">
              <a:buNone/>
            </a:pPr>
            <a:endParaRPr lang="en-US" sz="1400" b="1" spc="-5" dirty="0">
              <a:latin typeface="Calibri" panose="020F0502020204030204" pitchFamily="34" charset="0"/>
              <a:cs typeface="Times New Roman"/>
            </a:endParaRPr>
          </a:p>
          <a:p>
            <a:pPr marL="742315" indent="0" algn="ctr">
              <a:buNone/>
            </a:pPr>
            <a:r>
              <a:rPr lang="ru-RU" b="1" spc="-5" dirty="0">
                <a:latin typeface="Calibri" panose="020F0502020204030204" pitchFamily="34" charset="0"/>
                <a:cs typeface="Times New Roman"/>
              </a:rPr>
              <a:t>ПРОГРАММА</a:t>
            </a:r>
            <a:r>
              <a:rPr lang="ru-RU" b="1" spc="290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ru-RU" b="1" spc="10" dirty="0">
                <a:latin typeface="Calibri" panose="020F0502020204030204" pitchFamily="34" charset="0"/>
                <a:cs typeface="Times New Roman"/>
              </a:rPr>
              <a:t>ВНЕУРОЧНОЙ</a:t>
            </a:r>
            <a:r>
              <a:rPr lang="en-US" b="1" spc="10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ru-RU" b="1" spc="10" dirty="0">
                <a:latin typeface="Calibri" panose="020F0502020204030204" pitchFamily="34" charset="0"/>
                <a:cs typeface="Times New Roman"/>
              </a:rPr>
              <a:t>ДЕЯТЕЛЬНОСТИ</a:t>
            </a:r>
            <a:endParaRPr lang="en-US" b="1" spc="10" dirty="0">
              <a:latin typeface="Calibri" panose="020F0502020204030204" pitchFamily="34" charset="0"/>
              <a:cs typeface="Times New Roman"/>
            </a:endParaRPr>
          </a:p>
          <a:p>
            <a:pPr marL="742315" indent="0" algn="ctr">
              <a:buNone/>
            </a:pPr>
            <a:endParaRPr lang="en-US" sz="800" b="1" dirty="0">
              <a:latin typeface="Calibri" panose="020F0502020204030204" pitchFamily="34" charset="0"/>
              <a:cs typeface="Times New Roman"/>
            </a:endParaRPr>
          </a:p>
          <a:p>
            <a:pPr marL="742315" indent="0" algn="ctr">
              <a:buNone/>
            </a:pPr>
            <a:r>
              <a:rPr lang="ru-RU" sz="2800" b="1" spc="-5" dirty="0">
                <a:latin typeface="Calibri" panose="020F0502020204030204" pitchFamily="34" charset="0"/>
                <a:cs typeface="Times New Roman"/>
              </a:rPr>
              <a:t>Направление:</a:t>
            </a:r>
            <a:endParaRPr lang="ru-RU" sz="2800" dirty="0">
              <a:latin typeface="Calibri" panose="020F0502020204030204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2800" spc="50" dirty="0" err="1">
                <a:latin typeface="Calibri" panose="020F0502020204030204" pitchFamily="34" charset="0"/>
                <a:cs typeface="Times New Roman"/>
              </a:rPr>
              <a:t>общеинтеллектуальное</a:t>
            </a:r>
            <a:r>
              <a:rPr lang="ru-RU" sz="2800" spc="50" dirty="0">
                <a:latin typeface="Calibri" panose="020F0502020204030204" pitchFamily="34" charset="0"/>
                <a:cs typeface="Times New Roman"/>
              </a:rPr>
              <a:t>  </a:t>
            </a:r>
            <a:r>
              <a:rPr lang="ru-RU" sz="2800" spc="55" dirty="0">
                <a:latin typeface="Calibri" panose="020F0502020204030204" pitchFamily="34" charset="0"/>
                <a:cs typeface="Times New Roman"/>
              </a:rPr>
              <a:t>и</a:t>
            </a:r>
            <a:r>
              <a:rPr lang="ru-RU" sz="2800" spc="-110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ru-RU" sz="2800" spc="50" dirty="0">
                <a:latin typeface="Calibri" panose="020F0502020204030204" pitchFamily="34" charset="0"/>
                <a:cs typeface="Times New Roman"/>
              </a:rPr>
              <a:t>духовно-нравственное.</a:t>
            </a:r>
            <a:endParaRPr lang="en-US" sz="2800" dirty="0">
              <a:latin typeface="Calibri" panose="020F0502020204030204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2800" b="1" spc="50" dirty="0">
                <a:latin typeface="Calibri" panose="020F0502020204030204" pitchFamily="34" charset="0"/>
                <a:cs typeface="Times New Roman"/>
              </a:rPr>
              <a:t>Возраст</a:t>
            </a:r>
            <a:r>
              <a:rPr lang="en-US" sz="2800" b="1" spc="50" dirty="0">
                <a:latin typeface="Calibri" panose="020F0502020204030204" pitchFamily="34" charset="0"/>
                <a:cs typeface="Times New Roman"/>
              </a:rPr>
              <a:t>:</a:t>
            </a:r>
            <a:r>
              <a:rPr lang="ru-RU" sz="2800" spc="50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ru-RU" sz="2800" spc="-5" dirty="0">
                <a:latin typeface="Calibri" panose="020F0502020204030204" pitchFamily="34" charset="0"/>
                <a:cs typeface="Times New Roman"/>
              </a:rPr>
              <a:t>7-1О </a:t>
            </a:r>
            <a:r>
              <a:rPr lang="ru-RU" sz="2800" spc="55" dirty="0">
                <a:latin typeface="Calibri" panose="020F0502020204030204" pitchFamily="34" charset="0"/>
                <a:cs typeface="Times New Roman"/>
              </a:rPr>
              <a:t>лет  </a:t>
            </a:r>
            <a:endParaRPr lang="en-US" sz="2800" spc="55" dirty="0">
              <a:latin typeface="Calibri" panose="020F0502020204030204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2800" b="1" spc="55" dirty="0">
                <a:latin typeface="Calibri" panose="020F0502020204030204" pitchFamily="34" charset="0"/>
                <a:cs typeface="Times New Roman"/>
              </a:rPr>
              <a:t>Срок </a:t>
            </a:r>
            <a:r>
              <a:rPr lang="ru-RU" sz="2800" b="1" spc="50" dirty="0">
                <a:latin typeface="Calibri" panose="020F0502020204030204" pitchFamily="34" charset="0"/>
                <a:cs typeface="Times New Roman"/>
              </a:rPr>
              <a:t>реализации: </a:t>
            </a:r>
            <a:r>
              <a:rPr lang="ru-RU" sz="2800" spc="70" dirty="0">
                <a:latin typeface="Calibri" panose="020F0502020204030204" pitchFamily="34" charset="0"/>
                <a:cs typeface="Times New Roman"/>
              </a:rPr>
              <a:t>4 </a:t>
            </a:r>
            <a:r>
              <a:rPr lang="ru-RU" sz="2800" spc="55" dirty="0">
                <a:latin typeface="Calibri" panose="020F0502020204030204" pitchFamily="34" charset="0"/>
                <a:cs typeface="Times New Roman"/>
              </a:rPr>
              <a:t>года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468313" y="1444625"/>
            <a:ext cx="820737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500"/>
              </a:lnSpc>
            </a:pPr>
            <a:r>
              <a:rPr lang="ru-RU" altLang="ru-RU" sz="2400"/>
              <a:t>	</a:t>
            </a:r>
            <a:r>
              <a:rPr lang="ru-RU" altLang="ru-RU" sz="2500">
                <a:latin typeface="Sylfaen" panose="010A0502050306030303" pitchFamily="18" charset="0"/>
              </a:rPr>
              <a:t>В те времена студенты университета обязаны были давать обет безбрачия, Кэрролл получил сан диакона, не имел своей семьи, но очень любил детей и дружил с ними. Однажды он знакомится с тремя сестрами, одна из которых – Алиса Лидделл просит сочинить сказку. Так появляется первая книга – «Алиса в стране чудес» – путешествие Алисы в подземелье по карточному королевству.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500">
                <a:latin typeface="Sylfaen" panose="010A0502050306030303" pitchFamily="18" charset="0"/>
              </a:rPr>
              <a:t>	А через 6 лет, уже для другой Алисы Рейкс вышла книга «Алиса в Зазеркалье» – путешествие по шахматной стране. Книги принесли писателю мировую известность.</a:t>
            </a:r>
          </a:p>
        </p:txBody>
      </p:sp>
      <p:sp>
        <p:nvSpPr>
          <p:cNvPr id="18435" name="Заголовок 3"/>
          <p:cNvSpPr>
            <a:spLocks noGrp="1"/>
          </p:cNvSpPr>
          <p:nvPr>
            <p:ph type="title"/>
          </p:nvPr>
        </p:nvSpPr>
        <p:spPr>
          <a:xfrm>
            <a:off x="250825" y="115888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Об авторе</a:t>
            </a:r>
          </a:p>
        </p:txBody>
      </p:sp>
    </p:spTree>
    <p:extLst>
      <p:ext uri="{BB962C8B-B14F-4D97-AF65-F5344CB8AC3E}">
        <p14:creationId xmlns:p14="http://schemas.microsoft.com/office/powerpoint/2010/main" val="2627383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400" b="1">
                <a:solidFill>
                  <a:srgbClr val="0070C0"/>
                </a:solidFill>
                <a:latin typeface="Sylfaen" panose="010A0502050306030303" pitchFamily="18" charset="0"/>
              </a:rPr>
              <a:t>Для учителя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69900" y="1700213"/>
            <a:ext cx="8208963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500"/>
              </a:lnSpc>
            </a:pPr>
            <a:r>
              <a:rPr lang="ru-RU" altLang="ru-RU" sz="2400"/>
              <a:t>	</a:t>
            </a:r>
            <a:r>
              <a:rPr lang="ru-RU" altLang="ru-RU" sz="2600">
                <a:latin typeface="Sylfaen" panose="010A0502050306030303" pitchFamily="18" charset="0"/>
              </a:rPr>
              <a:t>Творчество Кэрролла опирается на целый ряд источников: и устное народное творчество, и парадоксально-логическое мышление автора, и многочисленные элементы злободневной пародии. Особенно она заметна в поэзии, где ребенка привлекают «лепые нелепицы», достигающие уровня высокой художественности. Стихи не связаны с сюжетом напрямую.</a:t>
            </a:r>
            <a:endParaRPr lang="ru-RU" altLang="ru-RU" sz="240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84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468313" y="1633538"/>
            <a:ext cx="82073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500"/>
              </a:lnSpc>
            </a:pPr>
            <a:r>
              <a:rPr lang="ru-RU" altLang="ru-RU" sz="2400"/>
              <a:t>	</a:t>
            </a:r>
            <a:r>
              <a:rPr lang="ru-RU" altLang="ru-RU" sz="2600">
                <a:latin typeface="Sylfaen" panose="010A0502050306030303" pitchFamily="18" charset="0"/>
              </a:rPr>
              <a:t>Слова-вешалки, на каждое из которых навешано сразу по два смысла: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	Сверкалось… Стойкие сюды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	Волчились у развел.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	Дрожжали в лужасе грозды,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	И крюх засвиревел.</a:t>
            </a:r>
          </a:p>
          <a:p>
            <a:pPr algn="just" eaLnBrk="1" hangingPunct="1">
              <a:lnSpc>
                <a:spcPts val="3500"/>
              </a:lnSpc>
            </a:pPr>
            <a:endParaRPr lang="ru-RU" altLang="ru-RU" sz="2600">
              <a:latin typeface="Sylfaen" panose="010A0502050306030303" pitchFamily="18" charset="0"/>
            </a:endParaRP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Хотя у Кэрролла и есть структура волшебной сказки, но она видоизменена по приему перевертыша.</a:t>
            </a:r>
          </a:p>
        </p:txBody>
      </p:sp>
      <p:sp>
        <p:nvSpPr>
          <p:cNvPr id="20483" name="Заголовок 3"/>
          <p:cNvSpPr>
            <a:spLocks noGrp="1"/>
          </p:cNvSpPr>
          <p:nvPr>
            <p:ph type="title"/>
          </p:nvPr>
        </p:nvSpPr>
        <p:spPr>
          <a:xfrm>
            <a:off x="250825" y="125413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553503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25" y="1335088"/>
            <a:ext cx="8642350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Сказки Кэрролла – это сказки-</a:t>
            </a:r>
            <a:r>
              <a:rPr lang="en-US" sz="2400" dirty="0">
                <a:latin typeface="Sylfaen" panose="010A0502050306030303" pitchFamily="18" charset="0"/>
                <a:cs typeface="+mn-cs"/>
              </a:rPr>
              <a:t>NONSENS</a:t>
            </a:r>
            <a:r>
              <a:rPr lang="ru-RU" sz="2400" dirty="0">
                <a:latin typeface="Sylfaen" panose="010A0502050306030303" pitchFamily="18" charset="0"/>
                <a:cs typeface="+mn-cs"/>
              </a:rPr>
              <a:t>: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отправление в путь / но для чего?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испытание героя / для удовольствия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волшебные предметы / парадоксальные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даритель что-то дарит / просто так, а не за что-то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прием неожиданности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ирония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традиции взрослой классической литературы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прием парадокса (соединение несоединимого – 			</a:t>
            </a:r>
            <a:r>
              <a:rPr lang="ru-RU" sz="2400" i="1" dirty="0">
                <a:latin typeface="Sylfaen" panose="010A0502050306030303" pitchFamily="18" charset="0"/>
                <a:cs typeface="+mn-cs"/>
              </a:rPr>
              <a:t>напиток: вкус сливок, пудинга, индейки</a:t>
            </a:r>
            <a:r>
              <a:rPr lang="ru-RU" sz="2400" dirty="0">
                <a:latin typeface="Sylfaen" panose="010A0502050306030303" pitchFamily="18" charset="0"/>
                <a:cs typeface="+mn-cs"/>
              </a:rPr>
              <a:t>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материализация метафор </a:t>
            </a:r>
            <a:r>
              <a:rPr lang="ru-RU" sz="2400" i="1" dirty="0">
                <a:latin typeface="Sylfaen" panose="010A0502050306030303" pitchFamily="18" charset="0"/>
                <a:cs typeface="+mn-cs"/>
              </a:rPr>
              <a:t>(«море слез», «убить время»)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игра слов </a:t>
            </a:r>
            <a:r>
              <a:rPr lang="ru-RU" sz="2400" i="1" dirty="0">
                <a:latin typeface="Sylfaen" panose="010A0502050306030303" pitchFamily="18" charset="0"/>
                <a:cs typeface="+mn-cs"/>
              </a:rPr>
              <a:t>(«кисельная барышня»)</a:t>
            </a:r>
          </a:p>
          <a:p>
            <a:pPr marL="342900" indent="-342900" algn="just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использование шуток, загадок, поговорок</a:t>
            </a:r>
          </a:p>
          <a:p>
            <a:pPr algn="just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Sylfaen" panose="010A0502050306030303" pitchFamily="18" charset="0"/>
                <a:cs typeface="+mn-cs"/>
              </a:rPr>
              <a:t>		</a:t>
            </a:r>
            <a:r>
              <a:rPr lang="ru-RU" sz="2400" i="1" dirty="0">
                <a:latin typeface="Sylfaen" panose="010A0502050306030303" pitchFamily="18" charset="0"/>
                <a:cs typeface="+mn-cs"/>
              </a:rPr>
              <a:t>(«безумен как мартовский заяц»)</a:t>
            </a:r>
          </a:p>
        </p:txBody>
      </p:sp>
      <p:sp>
        <p:nvSpPr>
          <p:cNvPr id="21507" name="Заголовок 3"/>
          <p:cNvSpPr>
            <a:spLocks noGrp="1"/>
          </p:cNvSpPr>
          <p:nvPr>
            <p:ph type="title"/>
          </p:nvPr>
        </p:nvSpPr>
        <p:spPr>
          <a:xfrm>
            <a:off x="250825" y="125413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3517514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468313" y="1484313"/>
            <a:ext cx="8207375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/>
              <a:t>	</a:t>
            </a:r>
            <a:r>
              <a:rPr lang="ru-RU" altLang="ru-RU" sz="2500">
                <a:latin typeface="Sylfaen" panose="010A0502050306030303" pitchFamily="18" charset="0"/>
              </a:rPr>
              <a:t>Сказка имеет разные сюжетные  линии, разный набор героев: реальных – Вильям и совершенно неожиданных, как правило, фольклорных персонажей (Шалтай-Болтай, Лев и Единорог, Грифон, Мартовский Заяц).</a:t>
            </a:r>
          </a:p>
          <a:p>
            <a:pPr algn="just" eaLnBrk="1" hangingPunct="1"/>
            <a:r>
              <a:rPr lang="ru-RU" altLang="ru-RU" sz="2500">
                <a:latin typeface="Sylfaen" panose="010A0502050306030303" pitchFamily="18" charset="0"/>
              </a:rPr>
              <a:t>	Алиса – обыкновенная английская девочка           19 века, получившая хорошее воспитание. Она подчиняется законам страны чудес. Это и главный герой и один из многих. Она создатель этих сказочных миров: обе сказки – ее сны. Сюжет не идет прямо от завязки к развязке, он петляет, независимо от желания Алисы, девочка не ищет приключений, они помимо ее воли находят ее сами.</a:t>
            </a:r>
          </a:p>
        </p:txBody>
      </p:sp>
      <p:sp>
        <p:nvSpPr>
          <p:cNvPr id="22531" name="Заголовок 3"/>
          <p:cNvSpPr>
            <a:spLocks noGrp="1"/>
          </p:cNvSpPr>
          <p:nvPr>
            <p:ph type="title"/>
          </p:nvPr>
        </p:nvSpPr>
        <p:spPr>
          <a:xfrm>
            <a:off x="250825" y="125413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399669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611188" y="1989138"/>
            <a:ext cx="820896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500"/>
              </a:lnSpc>
            </a:pPr>
            <a:r>
              <a:rPr lang="ru-RU" altLang="ru-RU" sz="2400"/>
              <a:t>	</a:t>
            </a:r>
            <a:r>
              <a:rPr lang="ru-RU" altLang="ru-RU" sz="2600">
                <a:latin typeface="Sylfaen" panose="010A0502050306030303" pitchFamily="18" charset="0"/>
              </a:rPr>
              <a:t>Среди других в сказке присутствует и сам автор, прячась под разными масками, он жалеет Алису, предлагает новые игры. Он - Дронт До-До, вообще это вымершая птица, но До-До это и прозвище Кэрролла. Он и Белый рыцарь.</a:t>
            </a:r>
            <a:endParaRPr lang="ru-RU" altLang="ru-RU" sz="2400">
              <a:latin typeface="Sylfaen" panose="010A0502050306030303" pitchFamily="18" charset="0"/>
            </a:endParaRPr>
          </a:p>
        </p:txBody>
      </p:sp>
      <p:sp>
        <p:nvSpPr>
          <p:cNvPr id="23555" name="Заголовок 3"/>
          <p:cNvSpPr>
            <a:spLocks noGrp="1"/>
          </p:cNvSpPr>
          <p:nvPr>
            <p:ph type="title"/>
          </p:nvPr>
        </p:nvSpPr>
        <p:spPr>
          <a:xfrm>
            <a:off x="250825" y="125413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2933528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468313" y="1563688"/>
            <a:ext cx="8207375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500"/>
              </a:lnSpc>
            </a:pPr>
            <a:r>
              <a:rPr lang="ru-RU" altLang="ru-RU" sz="2600" b="1">
                <a:latin typeface="Sylfaen" panose="010A0502050306030303" pitchFamily="18" charset="0"/>
              </a:rPr>
              <a:t>Чеширский кот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А вот свойство Чеширского кота медленно исчезать появилось из поговорки об ожившей голове сыра. Неологизм от Кэрролла «Улыбаться как Чеширский кот» – это на деле голова сыра с ушками, чтобы его переносить и ломтиком сыра – улыбкой.</a:t>
            </a:r>
            <a:endParaRPr lang="ru-RU" altLang="ru-RU" sz="2400">
              <a:latin typeface="Sylfaen" panose="010A0502050306030303" pitchFamily="18" charset="0"/>
            </a:endParaRPr>
          </a:p>
        </p:txBody>
      </p:sp>
      <p:sp>
        <p:nvSpPr>
          <p:cNvPr id="24579" name="Заголовок 3"/>
          <p:cNvSpPr>
            <a:spLocks noGrp="1"/>
          </p:cNvSpPr>
          <p:nvPr>
            <p:ph type="title"/>
          </p:nvPr>
        </p:nvSpPr>
        <p:spPr>
          <a:xfrm>
            <a:off x="250825" y="115888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Для учителя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4652963"/>
            <a:ext cx="25209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718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468313" y="1722438"/>
            <a:ext cx="82073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500"/>
              </a:lnSpc>
            </a:pPr>
            <a:r>
              <a:rPr lang="ru-RU" altLang="ru-RU" sz="2600" b="1">
                <a:latin typeface="Sylfaen" panose="010A0502050306030303" pitchFamily="18" charset="0"/>
              </a:rPr>
              <a:t>Черепаха Квази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Блюдо в английском ресторане – квази черепаховый суп, готовилось не из черепахи, а из телятины. Так появилось обиженное судьбой животное в панцире, но с головой и ногами быка – т.е. оживший суп.</a:t>
            </a:r>
            <a:endParaRPr lang="ru-RU" altLang="ru-RU" sz="2400">
              <a:latin typeface="Sylfaen" panose="010A0502050306030303" pitchFamily="18" charset="0"/>
            </a:endParaRPr>
          </a:p>
        </p:txBody>
      </p:sp>
      <p:sp>
        <p:nvSpPr>
          <p:cNvPr id="25603" name="Заголовок 3"/>
          <p:cNvSpPr>
            <a:spLocks noGrp="1"/>
          </p:cNvSpPr>
          <p:nvPr>
            <p:ph type="title"/>
          </p:nvPr>
        </p:nvSpPr>
        <p:spPr>
          <a:xfrm>
            <a:off x="250825" y="125413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136733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468313" y="1557338"/>
            <a:ext cx="8207375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500"/>
              </a:lnSpc>
            </a:pPr>
            <a:r>
              <a:rPr lang="ru-RU" altLang="ru-RU" sz="2400"/>
              <a:t>	</a:t>
            </a:r>
            <a:r>
              <a:rPr lang="ru-RU" altLang="ru-RU" sz="2600">
                <a:latin typeface="Sylfaen" panose="010A0502050306030303" pitchFamily="18" charset="0"/>
              </a:rPr>
              <a:t>Диалоги Кэрролла – произведения ясного, чистого и смелого ума.</a:t>
            </a:r>
          </a:p>
          <a:p>
            <a:pPr algn="just" eaLnBrk="1" hangingPunct="1">
              <a:lnSpc>
                <a:spcPts val="3500"/>
              </a:lnSpc>
            </a:pPr>
            <a:r>
              <a:rPr lang="ru-RU" altLang="ru-RU" sz="2600">
                <a:latin typeface="Sylfaen" panose="010A0502050306030303" pitchFamily="18" charset="0"/>
              </a:rPr>
              <a:t>	В связи с исключительной сложностью перевода, сказки на русском языке впервые появились лишь   в   1909,   1911,   1923-24 годах.   Однако    в    60-70-е годы </a:t>
            </a:r>
            <a:r>
              <a:rPr lang="en-US" altLang="ru-RU" sz="2600">
                <a:latin typeface="Sylfaen" panose="010A0502050306030303" pitchFamily="18" charset="0"/>
              </a:rPr>
              <a:t>XX </a:t>
            </a:r>
            <a:r>
              <a:rPr lang="ru-RU" altLang="ru-RU" sz="2600">
                <a:latin typeface="Sylfaen" panose="010A0502050306030303" pitchFamily="18" charset="0"/>
              </a:rPr>
              <a:t>века дилогия об Алисе вызвала такой интерес, что последовало несколько новых переводов.</a:t>
            </a:r>
          </a:p>
        </p:txBody>
      </p:sp>
      <p:sp>
        <p:nvSpPr>
          <p:cNvPr id="26627" name="Заголовок 3"/>
          <p:cNvSpPr>
            <a:spLocks noGrp="1"/>
          </p:cNvSpPr>
          <p:nvPr>
            <p:ph type="title"/>
          </p:nvPr>
        </p:nvSpPr>
        <p:spPr>
          <a:xfrm>
            <a:off x="250825" y="125413"/>
            <a:ext cx="8642350" cy="1143000"/>
          </a:xfrm>
        </p:spPr>
        <p:txBody>
          <a:bodyPr/>
          <a:lstStyle/>
          <a:p>
            <a:pPr algn="r" eaLnBrk="1" hangingPunct="1"/>
            <a:r>
              <a:rPr lang="ru-RU" altLang="ru-RU" sz="2400" b="1">
                <a:solidFill>
                  <a:srgbClr val="0070C0"/>
                </a:solidFill>
                <a:latin typeface="Sylfaen" panose="010A0502050306030303" pitchFamily="18" charset="0"/>
              </a:rPr>
              <a:t>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1325272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212" y="-9144"/>
            <a:ext cx="9733104" cy="6894528"/>
          </a:xfrm>
        </p:spPr>
      </p:pic>
    </p:spTree>
    <p:extLst>
      <p:ext uri="{BB962C8B-B14F-4D97-AF65-F5344CB8AC3E}">
        <p14:creationId xmlns:p14="http://schemas.microsoft.com/office/powerpoint/2010/main" val="254905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4" name="object 2"/>
          <p:cNvSpPr txBox="1">
            <a:spLocks noGrp="1"/>
          </p:cNvSpPr>
          <p:nvPr>
            <p:ph idx="1"/>
          </p:nvPr>
        </p:nvSpPr>
        <p:spPr>
          <a:xfrm>
            <a:off x="436537" y="1484784"/>
            <a:ext cx="8229600" cy="5201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I</a:t>
            </a:r>
            <a:r>
              <a:rPr lang="ru-RU" sz="1800" b="1" dirty="0"/>
              <a:t>. Пояснительная  записка</a:t>
            </a:r>
            <a:endParaRPr lang="ru-RU" sz="1800" dirty="0"/>
          </a:p>
          <a:p>
            <a:pPr>
              <a:spcBef>
                <a:spcPts val="0"/>
              </a:spcBef>
            </a:pPr>
            <a:r>
              <a:rPr lang="ru-RU" sz="1800" dirty="0"/>
              <a:t>Актуальность 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ru-RU" sz="1800" dirty="0"/>
              <a:t>Основная цель 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ru-RU" sz="1800" dirty="0"/>
              <a:t>Задачи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Практическая значимость 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ru-RU" sz="1800" dirty="0"/>
              <a:t>Личностные результаты 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ru-RU" sz="1800" dirty="0" err="1"/>
              <a:t>Метапредметные</a:t>
            </a:r>
            <a:r>
              <a:rPr lang="ru-RU" sz="1800" dirty="0"/>
              <a:t> результаты 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ru-RU" sz="1800" dirty="0"/>
              <a:t>Предметные  результаты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Оценка достижений планируемых результатов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II</a:t>
            </a:r>
            <a:r>
              <a:rPr lang="ru-RU" sz="1800" b="1" dirty="0"/>
              <a:t>. Содержание</a:t>
            </a:r>
            <a:endParaRPr lang="ru-RU" sz="1800" dirty="0"/>
          </a:p>
          <a:p>
            <a:pPr>
              <a:spcBef>
                <a:spcPts val="0"/>
              </a:spcBef>
            </a:pPr>
            <a:r>
              <a:rPr lang="ru-RU" sz="1800" dirty="0"/>
              <a:t>Математика</a:t>
            </a:r>
          </a:p>
          <a:p>
            <a:pPr lvl="1">
              <a:spcBef>
                <a:spcPts val="0"/>
              </a:spcBef>
            </a:pPr>
            <a:r>
              <a:rPr lang="ru-RU" sz="1400" dirty="0"/>
              <a:t>Характеристика заданий 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ru-RU" sz="1800" dirty="0"/>
              <a:t>Литературное чтение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III</a:t>
            </a:r>
            <a:r>
              <a:rPr lang="ru-RU" sz="1800" b="1" dirty="0"/>
              <a:t>.  Материально-техническое  обеспечение образовательного процесса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IV.</a:t>
            </a:r>
            <a:r>
              <a:rPr lang="ru-RU" sz="1800" b="1" dirty="0"/>
              <a:t> Литература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V. </a:t>
            </a:r>
            <a:r>
              <a:rPr lang="ru-RU" sz="1800" b="1" dirty="0"/>
              <a:t> Календарно-тематическое   планирование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VI.</a:t>
            </a:r>
            <a:r>
              <a:rPr lang="ru-RU" sz="1800" b="1" dirty="0"/>
              <a:t> Методические пояснения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62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6" y="-99392"/>
            <a:ext cx="9468544" cy="6957392"/>
          </a:xfrm>
        </p:spPr>
      </p:pic>
    </p:spTree>
    <p:extLst>
      <p:ext uri="{BB962C8B-B14F-4D97-AF65-F5344CB8AC3E}">
        <p14:creationId xmlns:p14="http://schemas.microsoft.com/office/powerpoint/2010/main" val="1109513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577064" cy="6858000"/>
          </a:xfrm>
        </p:spPr>
      </p:pic>
    </p:spTree>
    <p:extLst>
      <p:ext uri="{BB962C8B-B14F-4D97-AF65-F5344CB8AC3E}">
        <p14:creationId xmlns:p14="http://schemas.microsoft.com/office/powerpoint/2010/main" val="3071476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01" y="0"/>
            <a:ext cx="9681537" cy="6858000"/>
          </a:xfrm>
        </p:spPr>
      </p:pic>
    </p:spTree>
    <p:extLst>
      <p:ext uri="{BB962C8B-B14F-4D97-AF65-F5344CB8AC3E}">
        <p14:creationId xmlns:p14="http://schemas.microsoft.com/office/powerpoint/2010/main" val="3570617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1052736"/>
            <a:ext cx="3960440" cy="57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9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999647"/>
            <a:ext cx="4855912" cy="58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88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5" y="1008112"/>
            <a:ext cx="4584555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41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1033220"/>
            <a:ext cx="4464495" cy="58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10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052736"/>
            <a:ext cx="4792401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71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99" y="1417638"/>
            <a:ext cx="7798201" cy="46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91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392423"/>
            <a:ext cx="7522962" cy="475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0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3689"/>
            <a:ext cx="8229600" cy="1152128"/>
          </a:xfrm>
        </p:spPr>
        <p:txBody>
          <a:bodyPr/>
          <a:lstStyle/>
          <a:p>
            <a:pPr lvl="0"/>
            <a:r>
              <a:rPr lang="ru-RU" sz="3200" b="1" dirty="0"/>
              <a:t>МАТЕРИАЛЬНО-ТЕХНИЧЕСКОЕ	ОБЕСПЕЧЕНИЕ ОБРАЗОВАТЕЛЬНОГО  ПРОЦЕССА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Для изучения данного курса используются:</a:t>
            </a:r>
          </a:p>
          <a:p>
            <a:pPr lvl="1"/>
            <a:r>
              <a:rPr lang="ru-RU" dirty="0"/>
              <a:t>тетради-задачники:</a:t>
            </a:r>
          </a:p>
          <a:p>
            <a:pPr lvl="2"/>
            <a:r>
              <a:rPr lang="ru-RU" dirty="0"/>
              <a:t>«Реши! Читай-ка!» (1 класс)</a:t>
            </a:r>
          </a:p>
          <a:p>
            <a:pPr lvl="2"/>
            <a:r>
              <a:rPr lang="ru-RU" dirty="0"/>
              <a:t>«ИКСиК</a:t>
            </a:r>
            <a:r>
              <a:rPr lang="ru-RU" sz="100" dirty="0"/>
              <a:t>0</a:t>
            </a:r>
            <a:r>
              <a:rPr lang="ru-RU" dirty="0"/>
              <a:t>» (2 класс)</a:t>
            </a:r>
          </a:p>
          <a:p>
            <a:pPr lvl="2"/>
            <a:r>
              <a:rPr lang="ru-RU" dirty="0"/>
              <a:t>«</a:t>
            </a:r>
            <a:r>
              <a:rPr lang="ru-RU" dirty="0" err="1"/>
              <a:t>mr</a:t>
            </a:r>
            <a:r>
              <a:rPr lang="ru-RU" dirty="0"/>
              <a:t>. Кэрролл = </a:t>
            </a:r>
            <a:r>
              <a:rPr lang="ru-RU" dirty="0" err="1"/>
              <a:t>mr</a:t>
            </a:r>
            <a:r>
              <a:rPr lang="ru-RU" dirty="0"/>
              <a:t>. Доджсон» (3 класс)</a:t>
            </a:r>
          </a:p>
          <a:p>
            <a:pPr lvl="2"/>
            <a:r>
              <a:rPr lang="ru-RU" dirty="0"/>
              <a:t>«Приключения с переменными» (4 класс)</a:t>
            </a:r>
          </a:p>
          <a:p>
            <a:pPr lvl="1"/>
            <a:r>
              <a:rPr lang="ru-RU" dirty="0"/>
              <a:t>сборники творческих заданий для 1, 2, 3 и 4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6800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802" y="1035696"/>
            <a:ext cx="4577446" cy="58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55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17" y="973296"/>
            <a:ext cx="4642377" cy="58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60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980728"/>
            <a:ext cx="465993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05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728" y="1268760"/>
            <a:ext cx="775070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56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9" y="1293386"/>
            <a:ext cx="7789676" cy="51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46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980728"/>
            <a:ext cx="4176464" cy="590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10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1052736"/>
            <a:ext cx="426549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4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061097"/>
            <a:ext cx="4104456" cy="58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19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038871"/>
            <a:ext cx="4176464" cy="58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81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4032448"/>
          </a:xfrm>
        </p:spPr>
        <p:txBody>
          <a:bodyPr/>
          <a:lstStyle/>
          <a:p>
            <a:r>
              <a:rPr lang="ru-RU" sz="6000" dirty="0"/>
              <a:t>МАТЕМАТИКА</a:t>
            </a:r>
            <a:br>
              <a:rPr lang="ru-RU" sz="6000" dirty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5400" dirty="0"/>
              <a:t>Решение нестандартных задач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90176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3689"/>
            <a:ext cx="8229600" cy="1152128"/>
          </a:xfrm>
        </p:spPr>
        <p:txBody>
          <a:bodyPr/>
          <a:lstStyle/>
          <a:p>
            <a:pPr lvl="0"/>
            <a:r>
              <a:rPr lang="ru-RU" sz="3200" b="1" dirty="0"/>
              <a:t>МАТЕРИАЛЬНО-ТЕХНИЧЕСКОЕ	ОБЕСПЕЧЕНИЕ ОБРАЗОВАТЕЛЬНОГО  ПРОЦЕССА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060848"/>
            <a:ext cx="8445624" cy="4525963"/>
          </a:xfrm>
        </p:spPr>
        <p:txBody>
          <a:bodyPr/>
          <a:lstStyle/>
          <a:p>
            <a:pPr lvl="1"/>
            <a:r>
              <a:rPr lang="ru-RU" dirty="0"/>
              <a:t>СD-диск:</a:t>
            </a:r>
          </a:p>
          <a:p>
            <a:pPr lvl="2"/>
            <a:r>
              <a:rPr lang="ru-RU" dirty="0"/>
              <a:t>математические ответы к задачам литературные ответы к сериям задач</a:t>
            </a:r>
          </a:p>
          <a:p>
            <a:pPr lvl="2"/>
            <a:r>
              <a:rPr lang="ru-RU" dirty="0"/>
              <a:t>фамилия и имя (псевдоним) автора произведения, его даты жизни, портрет, страна, лента времени (время деятельности и его удалённость от современности)</a:t>
            </a:r>
          </a:p>
          <a:p>
            <a:pPr lvl="2"/>
            <a:r>
              <a:rPr lang="ru-RU" dirty="0"/>
              <a:t>библиография </a:t>
            </a:r>
            <a:r>
              <a:rPr lang="ru-RU" dirty="0" err="1"/>
              <a:t>аудиобиография</a:t>
            </a:r>
            <a:endParaRPr lang="ru-RU" dirty="0"/>
          </a:p>
          <a:p>
            <a:pPr lvl="2"/>
            <a:r>
              <a:rPr lang="ru-RU" dirty="0"/>
              <a:t>творческие задания к прочитанным произведениям</a:t>
            </a:r>
          </a:p>
          <a:p>
            <a:pPr lvl="2"/>
            <a:r>
              <a:rPr lang="ru-RU" dirty="0"/>
              <a:t>отрывки из мультфильмов, кинофильмов, аудиокниг, радио- и телеспектаклей или ссылка на них в интернете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0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606044" cy="7029400"/>
          </a:xfrm>
        </p:spPr>
      </p:pic>
    </p:spTree>
    <p:extLst>
      <p:ext uri="{BB962C8B-B14F-4D97-AF65-F5344CB8AC3E}">
        <p14:creationId xmlns:p14="http://schemas.microsoft.com/office/powerpoint/2010/main" val="21224966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606044" cy="7029400"/>
          </a:xfrm>
        </p:spPr>
      </p:pic>
    </p:spTree>
    <p:extLst>
      <p:ext uri="{BB962C8B-B14F-4D97-AF65-F5344CB8AC3E}">
        <p14:creationId xmlns:p14="http://schemas.microsoft.com/office/powerpoint/2010/main" val="128564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6" y="-171401"/>
            <a:ext cx="9612560" cy="7034167"/>
          </a:xfrm>
        </p:spPr>
      </p:pic>
    </p:spTree>
    <p:extLst>
      <p:ext uri="{BB962C8B-B14F-4D97-AF65-F5344CB8AC3E}">
        <p14:creationId xmlns:p14="http://schemas.microsoft.com/office/powerpoint/2010/main" val="4110904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11" y="-171400"/>
            <a:ext cx="9605555" cy="7029041"/>
          </a:xfrm>
        </p:spPr>
      </p:pic>
    </p:spTree>
    <p:extLst>
      <p:ext uri="{BB962C8B-B14F-4D97-AF65-F5344CB8AC3E}">
        <p14:creationId xmlns:p14="http://schemas.microsoft.com/office/powerpoint/2010/main" val="331476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118" y="1795014"/>
            <a:ext cx="4331898" cy="65286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Серия 4. Задача 17.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83" y="2447874"/>
            <a:ext cx="8433233" cy="196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657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188" y="1917702"/>
            <a:ext cx="8229600" cy="3938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484188" y="1282556"/>
            <a:ext cx="1352216" cy="6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dirty="0"/>
              <a:t>18.</a:t>
            </a:r>
          </a:p>
        </p:txBody>
      </p:sp>
    </p:spTree>
    <p:extLst>
      <p:ext uri="{BB962C8B-B14F-4D97-AF65-F5344CB8AC3E}">
        <p14:creationId xmlns:p14="http://schemas.microsoft.com/office/powerpoint/2010/main" val="29278869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188" y="2579429"/>
            <a:ext cx="8229600" cy="2615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395536" y="1926569"/>
            <a:ext cx="1352216" cy="6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dirty="0"/>
              <a:t>19.</a:t>
            </a:r>
          </a:p>
        </p:txBody>
      </p:sp>
    </p:spTree>
    <p:extLst>
      <p:ext uri="{BB962C8B-B14F-4D97-AF65-F5344CB8AC3E}">
        <p14:creationId xmlns:p14="http://schemas.microsoft.com/office/powerpoint/2010/main" val="37097527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188" y="3062790"/>
            <a:ext cx="8229600" cy="1648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421594" y="2348880"/>
            <a:ext cx="1352216" cy="6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dirty="0"/>
              <a:t>20.</a:t>
            </a:r>
          </a:p>
        </p:txBody>
      </p:sp>
    </p:spTree>
    <p:extLst>
      <p:ext uri="{BB962C8B-B14F-4D97-AF65-F5344CB8AC3E}">
        <p14:creationId xmlns:p14="http://schemas.microsoft.com/office/powerpoint/2010/main" val="317501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33" y="2241489"/>
            <a:ext cx="8445934" cy="2375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251520" y="1588629"/>
            <a:ext cx="1352216" cy="6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dirty="0"/>
              <a:t>21.</a:t>
            </a:r>
          </a:p>
        </p:txBody>
      </p:sp>
    </p:spTree>
    <p:extLst>
      <p:ext uri="{BB962C8B-B14F-4D97-AF65-F5344CB8AC3E}">
        <p14:creationId xmlns:p14="http://schemas.microsoft.com/office/powerpoint/2010/main" val="1919663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188" y="2146951"/>
            <a:ext cx="8229600" cy="348008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395536" y="1526491"/>
            <a:ext cx="1352216" cy="6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dirty="0"/>
              <a:t>22.</a:t>
            </a:r>
          </a:p>
        </p:txBody>
      </p:sp>
    </p:spTree>
    <p:extLst>
      <p:ext uri="{BB962C8B-B14F-4D97-AF65-F5344CB8AC3E}">
        <p14:creationId xmlns:p14="http://schemas.microsoft.com/office/powerpoint/2010/main" val="170436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3689"/>
            <a:ext cx="8229600" cy="1152128"/>
          </a:xfrm>
        </p:spPr>
        <p:txBody>
          <a:bodyPr/>
          <a:lstStyle/>
          <a:p>
            <a:pPr lvl="0"/>
            <a:r>
              <a:rPr lang="ru-RU" sz="3200" b="1" dirty="0"/>
              <a:t>МАТЕРИАЛЬНО-ТЕХНИЧЕСКОЕ	ОБЕСПЕЧЕНИЕ ОБРАЗОВАТЕЛЬНОГО  ПРОЦЕССА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373616" cy="4525963"/>
          </a:xfrm>
        </p:spPr>
        <p:txBody>
          <a:bodyPr/>
          <a:lstStyle/>
          <a:p>
            <a:pPr lvl="1"/>
            <a:r>
              <a:rPr lang="ru-RU" dirty="0"/>
              <a:t>пособие для учителя «От мифа до </a:t>
            </a:r>
            <a:r>
              <a:rPr lang="ru-RU" dirty="0" err="1"/>
              <a:t>фэнтези</a:t>
            </a:r>
            <a:r>
              <a:rPr lang="ru-RU" dirty="0"/>
              <a:t>» </a:t>
            </a:r>
            <a:r>
              <a:rPr lang="en-US" dirty="0"/>
              <a:t>  </a:t>
            </a:r>
            <a:r>
              <a:rPr lang="ru-RU" dirty="0"/>
              <a:t>(о творцах и творчестве) </a:t>
            </a:r>
            <a:endParaRPr lang="en-US" dirty="0"/>
          </a:p>
          <a:p>
            <a:pPr marL="457200" lvl="1" indent="0">
              <a:buNone/>
            </a:pPr>
            <a:r>
              <a:rPr lang="ru-RU" sz="2400" dirty="0"/>
              <a:t>справочник об авторах и критические статьи о специфике художественного творчества писателей,  стилевого  и жанрового  своеобразия  их произведений. Они содержат исторический, фактический, теоретический и методический материал, который  может быть интересен учителю,  учитель может использовать в адаптированном виде в своей работе с учащимися при анализе отдельных  произведений,  если  сочтёт  его интересным  и доступным  для детей.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9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188" y="2347006"/>
            <a:ext cx="8229600" cy="3079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457200" y="1697432"/>
            <a:ext cx="1352216" cy="6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dirty="0"/>
              <a:t>23.</a:t>
            </a:r>
          </a:p>
        </p:txBody>
      </p:sp>
    </p:spTree>
    <p:extLst>
      <p:ext uri="{BB962C8B-B14F-4D97-AF65-F5344CB8AC3E}">
        <p14:creationId xmlns:p14="http://schemas.microsoft.com/office/powerpoint/2010/main" val="13309204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188" y="2085426"/>
            <a:ext cx="8229600" cy="3503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7" y="5589240"/>
            <a:ext cx="8229601" cy="746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394923" y="1484784"/>
            <a:ext cx="1352216" cy="6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dirty="0"/>
              <a:t>№ 24</a:t>
            </a:r>
          </a:p>
        </p:txBody>
      </p:sp>
    </p:spTree>
    <p:extLst>
      <p:ext uri="{BB962C8B-B14F-4D97-AF65-F5344CB8AC3E}">
        <p14:creationId xmlns:p14="http://schemas.microsoft.com/office/powerpoint/2010/main" val="4768618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84784"/>
            <a:ext cx="8229600" cy="2307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17205"/>
            <a:ext cx="8229600" cy="2064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1740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330" y="836712"/>
            <a:ext cx="8229600" cy="1143000"/>
          </a:xfrm>
        </p:spPr>
        <p:txBody>
          <a:bodyPr/>
          <a:lstStyle/>
          <a:p>
            <a:r>
              <a:rPr lang="ru-RU" b="1" dirty="0"/>
              <a:t>Ответы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330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17.</a:t>
            </a:r>
            <a:r>
              <a:rPr lang="en-US" sz="2800" dirty="0"/>
              <a:t>  x · 2 + y.</a:t>
            </a:r>
            <a:endParaRPr lang="ru-RU" sz="2800" dirty="0"/>
          </a:p>
          <a:p>
            <a:pPr marL="0" indent="0">
              <a:buNone/>
            </a:pPr>
            <a:r>
              <a:rPr lang="en-US" sz="2800" b="1" dirty="0"/>
              <a:t>18.</a:t>
            </a:r>
            <a:r>
              <a:rPr lang="en-US" sz="2800" dirty="0"/>
              <a:t>  n - a - 12  · b - c; </a:t>
            </a:r>
            <a:r>
              <a:rPr lang="ru-RU" sz="2800" dirty="0"/>
              <a:t>  </a:t>
            </a:r>
            <a:r>
              <a:rPr lang="en-US" sz="2800" dirty="0"/>
              <a:t>n - (a + 12  · b + c).</a:t>
            </a:r>
            <a:endParaRPr lang="ru-RU" sz="2800" dirty="0"/>
          </a:p>
          <a:p>
            <a:pPr marL="0" indent="0">
              <a:buNone/>
            </a:pPr>
            <a:r>
              <a:rPr lang="en-US" sz="2800" b="1" dirty="0"/>
              <a:t>19.</a:t>
            </a:r>
            <a:r>
              <a:rPr lang="en-US" sz="2800" dirty="0"/>
              <a:t>  1000  · a +  1000  · b;  </a:t>
            </a:r>
            <a:r>
              <a:rPr lang="ru-RU" sz="2800" dirty="0"/>
              <a:t> </a:t>
            </a:r>
            <a:r>
              <a:rPr lang="en-US" sz="2800" dirty="0"/>
              <a:t>1000 · (a + b) .</a:t>
            </a:r>
            <a:endParaRPr lang="ru-RU" sz="2800" dirty="0"/>
          </a:p>
          <a:p>
            <a:pPr marL="0" indent="0">
              <a:buNone/>
            </a:pPr>
            <a:r>
              <a:rPr lang="en-US" sz="2800" b="1" dirty="0"/>
              <a:t>20.</a:t>
            </a:r>
            <a:r>
              <a:rPr lang="en-US" sz="2800" dirty="0"/>
              <a:t> </a:t>
            </a:r>
            <a:r>
              <a:rPr lang="ru-RU" sz="2800" dirty="0"/>
              <a:t> </a:t>
            </a:r>
            <a:r>
              <a:rPr lang="en-US" sz="2800" dirty="0"/>
              <a:t>a · 3 + b · 3; </a:t>
            </a:r>
            <a:r>
              <a:rPr lang="ru-RU" sz="2800" dirty="0"/>
              <a:t>  </a:t>
            </a:r>
            <a:r>
              <a:rPr lang="en-US" sz="2800" dirty="0"/>
              <a:t>(a + b) · 3.</a:t>
            </a:r>
            <a:endParaRPr lang="ru-RU" sz="2800" dirty="0"/>
          </a:p>
          <a:p>
            <a:pPr marL="0" indent="0">
              <a:buNone/>
            </a:pPr>
            <a:r>
              <a:rPr lang="en-US" sz="2800" b="1" dirty="0"/>
              <a:t>21.  </a:t>
            </a:r>
            <a:r>
              <a:rPr lang="en-US" sz="2800" dirty="0"/>
              <a:t>(</a:t>
            </a:r>
            <a:r>
              <a:rPr lang="ru-RU" sz="2800" dirty="0"/>
              <a:t>с </a:t>
            </a:r>
            <a:r>
              <a:rPr lang="en-US" sz="2800" dirty="0"/>
              <a:t>- 100 · a)  : 5.</a:t>
            </a:r>
            <a:endParaRPr lang="ru-RU" sz="2800" dirty="0"/>
          </a:p>
          <a:p>
            <a:pPr marL="0" indent="0">
              <a:buNone/>
            </a:pPr>
            <a:r>
              <a:rPr lang="en-US" sz="2800" b="1" dirty="0"/>
              <a:t>22</a:t>
            </a:r>
            <a:r>
              <a:rPr lang="en-US" sz="2800" dirty="0"/>
              <a:t>. </a:t>
            </a:r>
            <a:r>
              <a:rPr lang="ru-RU" sz="2800" dirty="0"/>
              <a:t> </a:t>
            </a:r>
            <a:r>
              <a:rPr lang="en-US" sz="2800" dirty="0"/>
              <a:t>с : 2 · 6; </a:t>
            </a:r>
            <a:r>
              <a:rPr lang="ru-RU" sz="2800" dirty="0"/>
              <a:t>  </a:t>
            </a:r>
            <a:r>
              <a:rPr lang="en-US" sz="2800" dirty="0"/>
              <a:t>с · 3.</a:t>
            </a:r>
            <a:endParaRPr lang="ru-RU" sz="2800" dirty="0"/>
          </a:p>
          <a:p>
            <a:pPr marL="0" indent="0">
              <a:buNone/>
            </a:pPr>
            <a:r>
              <a:rPr lang="en-US" sz="2800" b="1" dirty="0"/>
              <a:t>23.  </a:t>
            </a:r>
            <a:r>
              <a:rPr lang="en-US" sz="2800" dirty="0"/>
              <a:t>n - n : 5.</a:t>
            </a:r>
            <a:endParaRPr lang="ru-RU" sz="2800" dirty="0"/>
          </a:p>
          <a:p>
            <a:pPr marL="0" indent="0">
              <a:buNone/>
            </a:pPr>
            <a:r>
              <a:rPr lang="en-US" sz="2800" b="1" dirty="0"/>
              <a:t>24.</a:t>
            </a:r>
            <a:r>
              <a:rPr lang="en-US" sz="2800" dirty="0"/>
              <a:t> </a:t>
            </a:r>
            <a:r>
              <a:rPr lang="ru-RU" sz="2800" dirty="0"/>
              <a:t> </a:t>
            </a:r>
            <a:r>
              <a:rPr lang="en-US" sz="2800" dirty="0"/>
              <a:t>(a  + y  + n + m)  : 2; </a:t>
            </a:r>
            <a:r>
              <a:rPr lang="ru-RU" sz="2800" dirty="0"/>
              <a:t>  </a:t>
            </a:r>
            <a:r>
              <a:rPr lang="en-US" sz="2800" dirty="0"/>
              <a:t>a : 2 + y  : 2 + n : 2 + m : 2.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27607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480" y="2708920"/>
            <a:ext cx="8229600" cy="3441055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8429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914385"/>
              </p:ext>
            </p:extLst>
          </p:nvPr>
        </p:nvGraphicFramePr>
        <p:xfrm>
          <a:off x="107503" y="1030364"/>
          <a:ext cx="8928994" cy="5711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913">
                  <a:extLst>
                    <a:ext uri="{9D8B030D-6E8A-4147-A177-3AD203B41FA5}">
                      <a16:colId xmlns:a16="http://schemas.microsoft.com/office/drawing/2014/main" xmlns="" val="2629698107"/>
                    </a:ext>
                  </a:extLst>
                </a:gridCol>
                <a:gridCol w="1266499">
                  <a:extLst>
                    <a:ext uri="{9D8B030D-6E8A-4147-A177-3AD203B41FA5}">
                      <a16:colId xmlns:a16="http://schemas.microsoft.com/office/drawing/2014/main" xmlns="" val="3100310962"/>
                    </a:ext>
                  </a:extLst>
                </a:gridCol>
                <a:gridCol w="2403960">
                  <a:extLst>
                    <a:ext uri="{9D8B030D-6E8A-4147-A177-3AD203B41FA5}">
                      <a16:colId xmlns:a16="http://schemas.microsoft.com/office/drawing/2014/main" xmlns="" val="2993475093"/>
                    </a:ext>
                  </a:extLst>
                </a:gridCol>
                <a:gridCol w="599455">
                  <a:extLst>
                    <a:ext uri="{9D8B030D-6E8A-4147-A177-3AD203B41FA5}">
                      <a16:colId xmlns:a16="http://schemas.microsoft.com/office/drawing/2014/main" xmlns="" val="3805265191"/>
                    </a:ext>
                  </a:extLst>
                </a:gridCol>
                <a:gridCol w="2595812">
                  <a:extLst>
                    <a:ext uri="{9D8B030D-6E8A-4147-A177-3AD203B41FA5}">
                      <a16:colId xmlns:a16="http://schemas.microsoft.com/office/drawing/2014/main" xmlns="" val="2473790040"/>
                    </a:ext>
                  </a:extLst>
                </a:gridCol>
                <a:gridCol w="1727355">
                  <a:extLst>
                    <a:ext uri="{9D8B030D-6E8A-4147-A177-3AD203B41FA5}">
                      <a16:colId xmlns:a16="http://schemas.microsoft.com/office/drawing/2014/main" xmlns="" val="4085882217"/>
                    </a:ext>
                  </a:extLst>
                </a:gridCol>
              </a:tblGrid>
              <a:tr h="627485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895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Задачи 5 серии</a:t>
                      </a:r>
                      <a:endParaRPr lang="ru-RU" sz="1600" dirty="0">
                        <a:effectLst/>
                      </a:endParaRPr>
                    </a:p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Тетрадь с. 11; CD 5 серия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7874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0960" marR="14351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Личная игра ® (см. с. 52)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0960" marR="133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Личный рейтинг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95322831"/>
                  </a:ext>
                </a:extLst>
              </a:tr>
              <a:tr h="843412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marL="83820" eaLnBrk="0" hangingPunct="0">
                        <a:lnSpc>
                          <a:spcPct val="107000"/>
                        </a:lnSpc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eaLnBrk="0" hangingPunct="0">
                        <a:lnSpc>
                          <a:spcPct val="105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Внеклассное чтение (литература)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5405" marR="9398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Творчество И. Токмаковой</a:t>
                      </a:r>
                      <a:endParaRPr lang="ru-RU" sz="1600">
                        <a:effectLst/>
                      </a:endParaRPr>
                    </a:p>
                    <a:p>
                      <a:pPr marL="65405" eaLnBrk="0" hangingPunct="0">
                        <a:lnSpc>
                          <a:spcPct val="107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CD 5 серия; сборник биографий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marL="78740" eaLnBrk="0" hangingPunct="0">
                        <a:lnSpc>
                          <a:spcPct val="107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0960" marR="121285" eaLnBrk="0" hangingPunct="0">
                        <a:lnSpc>
                          <a:spcPct val="105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Конкурс рисунков, создание литературных образов, индивидуально-творческая   работа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0960" marR="13335" eaLnBrk="0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Личный рейтинг, галерея героев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42735931"/>
                  </a:ext>
                </a:extLst>
              </a:tr>
              <a:tr h="617744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9588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Задачи 6 серии</a:t>
                      </a:r>
                      <a:endParaRPr lang="ru-RU" sz="1600">
                        <a:effectLst/>
                      </a:endParaRPr>
                    </a:p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Тетрадь с. 12-13; CD 6 серия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7874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marR="14351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Пара постоянного состава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marL="63500" marR="133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Зачет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52833629"/>
                  </a:ext>
                </a:extLst>
              </a:tr>
              <a:tr h="617744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95885" eaLnBrk="0" hangingPunct="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eaLnBrk="0" hangingPunct="0">
                        <a:lnSpc>
                          <a:spcPct val="106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Внеклассное чтение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Творчество Э. Успенского</a:t>
                      </a:r>
                      <a:endParaRPr lang="ru-RU" sz="1600">
                        <a:effectLst/>
                      </a:endParaRPr>
                    </a:p>
                    <a:p>
                      <a:pPr marL="65405" eaLnBrk="0" hangingPunct="0">
                        <a:lnSpc>
                          <a:spcPct val="107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CD 6 серия; сборник биографий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7874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indent="-3175" eaLnBrk="0" hangingPunct="0">
                        <a:lnSpc>
                          <a:spcPct val="106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Раскрашивание, работа с текстом, беседа о дружбе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marR="13335" indent="-3175" eaLnBrk="0" hangingPunct="0">
                        <a:lnSpc>
                          <a:spcPct val="106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Педагогическое наблюдение, выставка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89343904"/>
                  </a:ext>
                </a:extLst>
              </a:tr>
              <a:tr h="615309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9906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Задачи 7 серии</a:t>
                      </a:r>
                      <a:endParaRPr lang="ru-RU" sz="1600" dirty="0">
                        <a:effectLst/>
                      </a:endParaRPr>
                    </a:p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Тетрадь с. 14-15; CD 7 серия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7874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marR="14351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Пара постоянного состава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marR="133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Рейтинг пар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99054259"/>
                  </a:ext>
                </a:extLst>
              </a:tr>
              <a:tr h="617744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9588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eaLnBrk="0" hangingPunct="0">
                        <a:lnSpc>
                          <a:spcPct val="105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Внеклассное чтение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5405" marR="93980" eaLnBrk="0" hangingPunct="0">
                        <a:lnSpc>
                          <a:spcPct val="105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Творчество В. Бианки CD 7 серия; сборник биографий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7874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6675" marR="143510" indent="-3175" eaLnBrk="0" hangingPunct="0">
                        <a:lnSpc>
                          <a:spcPct val="105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Звеньевая форма, исследование (птиц),  дискуссия  о природе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marR="13335" indent="-3175" eaLnBrk="0" hangingPunct="0">
                        <a:lnSpc>
                          <a:spcPct val="105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Педагогическое наблюдение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55299533"/>
                  </a:ext>
                </a:extLst>
              </a:tr>
              <a:tr h="617744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9588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Задачи 8 серии</a:t>
                      </a:r>
                      <a:endParaRPr lang="ru-RU" sz="1600">
                        <a:effectLst/>
                      </a:endParaRPr>
                    </a:p>
                    <a:p>
                      <a:pPr marL="65405" marR="93980" eaLnBrk="0" hangingPunct="0">
                        <a:lnSpc>
                          <a:spcPct val="107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Тетрадь с. 16-17; CD 8 серия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7874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marR="14351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Пара постоянного состава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marL="63500" marR="133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Рейтинг пар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06754726"/>
                  </a:ext>
                </a:extLst>
              </a:tr>
              <a:tr h="843412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marL="99060" eaLnBrk="0" hangingPunct="0">
                        <a:lnSpc>
                          <a:spcPct val="107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eaLnBrk="0" hangingPunct="0">
                        <a:lnSpc>
                          <a:spcPct val="105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Внеклассное чтение (литература)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2230" marR="93980" indent="2540" eaLnBrk="0" hangingPunct="0">
                        <a:lnSpc>
                          <a:spcPct val="105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Творчество А. Толстого и К. Коллоди</a:t>
                      </a:r>
                      <a:endParaRPr lang="ru-RU" sz="1600">
                        <a:effectLst/>
                      </a:endParaRPr>
                    </a:p>
                    <a:p>
                      <a:pPr marL="65405" eaLnBrk="0" hangingPunct="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CD 8 серия; сборник биографий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marL="78740" eaLnBrk="0" hangingPunct="0">
                        <a:lnSpc>
                          <a:spcPct val="107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marR="143510" eaLnBrk="0" hangingPunct="0">
                        <a:lnSpc>
                          <a:spcPct val="105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Звеньевая форма, иллюстрирование,</a:t>
                      </a:r>
                      <a:endParaRPr lang="ru-RU" sz="1600">
                        <a:effectLst/>
                      </a:endParaRPr>
                    </a:p>
                    <a:p>
                      <a:pPr marL="63500" eaLnBrk="0" hangingPunct="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индивидуально-творческая   работа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marL="60960" marR="13335" eaLnBrk="0" hangingPunct="0">
                        <a:lnSpc>
                          <a:spcPct val="107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Выставка  портретов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800">
                          <a:srgbClr val="CCDAEC"/>
                        </a:gs>
                        <a:gs pos="66000">
                          <a:schemeClr val="accent1">
                            <a:lumMod val="20000"/>
                            <a:lumOff val="80000"/>
                          </a:schemeClr>
                        </a:gs>
                        <a:gs pos="9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5924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6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480" y="836712"/>
            <a:ext cx="8229600" cy="804108"/>
          </a:xfrm>
        </p:spPr>
        <p:txBody>
          <a:bodyPr/>
          <a:lstStyle/>
          <a:p>
            <a:r>
              <a:rPr lang="ru-RU" dirty="0"/>
              <a:t>МЕТОДИЧЕСКИЕ  ПОЯСНЕНИЯ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Коллективные  способы обучения</a:t>
            </a:r>
            <a:endParaRPr lang="ru-RU" dirty="0"/>
          </a:p>
          <a:p>
            <a:pPr marL="0" indent="0">
              <a:buNone/>
            </a:pPr>
            <a:r>
              <a:rPr lang="ru-RU" sz="2200" b="1" i="1" dirty="0"/>
              <a:t>1. Работа  в парах постоянного состава.</a:t>
            </a:r>
          </a:p>
          <a:p>
            <a:pPr marL="0" indent="0">
              <a:buNone/>
            </a:pPr>
            <a:r>
              <a:rPr lang="ru-RU" sz="2200" dirty="0"/>
              <a:t>Один из пары становится учителем, другой учеником. «Учитель» предлагает прочесть задачу, определить, что нужно найти, как это следует находить ... «Ученик» рассказывает план решения, выполняет его. Затем роли меняются.</a:t>
            </a:r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r>
              <a:rPr lang="ru-RU" sz="2200" b="1" i="1" dirty="0"/>
              <a:t>2. Работа в парах сменного состава.</a:t>
            </a:r>
          </a:p>
          <a:p>
            <a:pPr marL="0" indent="0">
              <a:buNone/>
            </a:pPr>
            <a:r>
              <a:rPr lang="ru-RU" sz="2200" u="heavy" dirty="0"/>
              <a:t>Вариант 1</a:t>
            </a:r>
            <a:r>
              <a:rPr lang="ru-RU" sz="2200" dirty="0"/>
              <a:t>. Учащиеся садятся парами в один ряд. Если в серии 6 задач, значит в ряду 6 пар.</a:t>
            </a:r>
          </a:p>
          <a:p>
            <a:pPr marL="0" indent="0">
              <a:buNone/>
            </a:pPr>
            <a:r>
              <a:rPr lang="ru-RU" sz="2200" dirty="0"/>
              <a:t>Каждая пара решает одну задачу. Затем учащиеся первого варианта остаются на месте, а второго - пересаживаются на следующую по номеру парту, а с шестой парты переходят на первую. Получаются пары по номерам задач.</a:t>
            </a:r>
          </a:p>
        </p:txBody>
      </p:sp>
    </p:spTree>
    <p:extLst>
      <p:ext uri="{BB962C8B-B14F-4D97-AF65-F5344CB8AC3E}">
        <p14:creationId xmlns:p14="http://schemas.microsoft.com/office/powerpoint/2010/main" val="18510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07524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/>
              <a:t>3. Личная игра.</a:t>
            </a:r>
          </a:p>
          <a:p>
            <a:pPr marL="0" indent="0">
              <a:buNone/>
            </a:pPr>
            <a:r>
              <a:rPr lang="ru-RU" sz="2200" dirty="0"/>
              <a:t>Под ней понимается индивидуальная самостоятельная работа в условиях группы (коллектива). Каждой задаче серии присваивается определенное количество баллов (денег, очков, монеток, знаков...) в зависимости от уровня ее сложности.</a:t>
            </a:r>
          </a:p>
          <a:p>
            <a:pPr marL="0" indent="0">
              <a:buNone/>
            </a:pPr>
            <a:r>
              <a:rPr lang="ru-RU" sz="2200" dirty="0"/>
              <a:t>Ученик начинает игру с любой задачи. Решение показывает арбитру (учителю, помощнику-старшекласснику ...), получает (не получает) баллы, идет решать следующую задачу. Победителем становится тот, кто набрал больше баллов, при одинаковом количестве баллов, учитывается время выполнения.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400" b="1" i="1" dirty="0"/>
              <a:t>4. Звеньевая  форма.</a:t>
            </a:r>
          </a:p>
          <a:p>
            <a:pPr marL="0" indent="0">
              <a:buNone/>
            </a:pPr>
            <a:r>
              <a:rPr lang="ru-RU" sz="2200" dirty="0"/>
              <a:t>Постоянная учебная группа, управляемая одним лидером. Все участники звена работают над одной проблемой.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69920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ициальная">
  <a:themeElements>
    <a:clrScheme name="Другая 6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70C0"/>
      </a:hlink>
      <a:folHlink>
        <a:srgbClr val="00206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1210</Words>
  <Application>Microsoft Office PowerPoint</Application>
  <PresentationFormat>Экран (4:3)</PresentationFormat>
  <Paragraphs>264</Paragraphs>
  <Slides>64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Тема Office</vt:lpstr>
      <vt:lpstr>Официальная</vt:lpstr>
      <vt:lpstr>Презентация PowerPoint</vt:lpstr>
      <vt:lpstr>Презентация PowerPoint</vt:lpstr>
      <vt:lpstr>Содержание</vt:lpstr>
      <vt:lpstr>МАТЕРИАЛЬНО-ТЕХНИЧЕСКОЕ ОБЕСПЕЧЕНИЕ ОБРАЗОВАТЕЛЬНОГО  ПРОЦЕССА</vt:lpstr>
      <vt:lpstr>МАТЕРИАЛЬНО-ТЕХНИЧЕСКОЕ ОБЕСПЕЧЕНИЕ ОБРАЗОВАТЕЛЬНОГО  ПРОЦЕССА</vt:lpstr>
      <vt:lpstr>МАТЕРИАЛЬНО-ТЕХНИЧЕСКОЕ ОБЕСПЕЧЕНИЕ ОБРАЗОВАТЕЛЬНОГО  ПРОЦЕССА</vt:lpstr>
      <vt:lpstr>Презентация PowerPoint</vt:lpstr>
      <vt:lpstr>МЕТОДИЧЕСКИЕ  ПОЯСНЕНИЯ</vt:lpstr>
      <vt:lpstr>Презентация PowerPoint</vt:lpstr>
      <vt:lpstr>Презентация PowerPoint</vt:lpstr>
      <vt:lpstr>Презентация PowerPoint</vt:lpstr>
      <vt:lpstr>ДИСК</vt:lpstr>
      <vt:lpstr>Льюис Кэрролл (Чарльз Латуидж Доджсон)  английский писатель (1832 - 1898)</vt:lpstr>
      <vt:lpstr>Льюис Кэрролл</vt:lpstr>
      <vt:lpstr>Книги</vt:lpstr>
      <vt:lpstr>СБОРНИК ДЛЯ УЧИТЕЛЯ</vt:lpstr>
      <vt:lpstr>Трудные слова</vt:lpstr>
      <vt:lpstr>Об авторе</vt:lpstr>
      <vt:lpstr>Об авторе</vt:lpstr>
      <vt:lpstr>Об авторе</vt:lpstr>
      <vt:lpstr>Для учителя</vt:lpstr>
      <vt:lpstr>Для учителя</vt:lpstr>
      <vt:lpstr>Для учителя</vt:lpstr>
      <vt:lpstr>Для учителя</vt:lpstr>
      <vt:lpstr>Для учителя</vt:lpstr>
      <vt:lpstr>Для учителя</vt:lpstr>
      <vt:lpstr>Для учителя</vt:lpstr>
      <vt:lpstr>Для учителя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МАТЕМАТИКА  Решение нестандартных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115</cp:revision>
  <dcterms:created xsi:type="dcterms:W3CDTF">2010-04-06T16:24:27Z</dcterms:created>
  <dcterms:modified xsi:type="dcterms:W3CDTF">2016-11-02T07:22:00Z</dcterms:modified>
</cp:coreProperties>
</file>